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14" r:id="rId5"/>
    <p:sldId id="383" r:id="rId6"/>
    <p:sldId id="313" r:id="rId7"/>
    <p:sldId id="382" r:id="rId8"/>
    <p:sldId id="378" r:id="rId9"/>
    <p:sldId id="315" r:id="rId10"/>
    <p:sldId id="316" r:id="rId11"/>
    <p:sldId id="317" r:id="rId12"/>
    <p:sldId id="318" r:id="rId13"/>
    <p:sldId id="319" r:id="rId14"/>
    <p:sldId id="320" r:id="rId15"/>
    <p:sldId id="372" r:id="rId16"/>
    <p:sldId id="373" r:id="rId17"/>
    <p:sldId id="374" r:id="rId18"/>
    <p:sldId id="375" r:id="rId19"/>
    <p:sldId id="376" r:id="rId20"/>
    <p:sldId id="377" r:id="rId21"/>
    <p:sldId id="379" r:id="rId22"/>
    <p:sldId id="380" r:id="rId23"/>
    <p:sldId id="384" r:id="rId24"/>
    <p:sldId id="261"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115" d="100"/>
          <a:sy n="115" d="100"/>
        </p:scale>
        <p:origin x="360" y="114"/>
      </p:cViewPr>
      <p:guideLst/>
    </p:cSldViewPr>
  </p:slideViewPr>
  <p:notesTextViewPr>
    <p:cViewPr>
      <p:scale>
        <a:sx n="1" d="1"/>
        <a:sy n="1" d="1"/>
      </p:scale>
      <p:origin x="0" y="0"/>
    </p:cViewPr>
  </p:notesTextViewPr>
  <p:sorterViewPr>
    <p:cViewPr>
      <p:scale>
        <a:sx n="150" d="100"/>
        <a:sy n="150" d="100"/>
      </p:scale>
      <p:origin x="0" y="-18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09F54-5235-4797-8404-4F180CE53865}"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2A199E3E-AD44-4B21-AE68-7A493080EA21}">
      <dgm:prSet phldrT="[Metin]" custT="1"/>
      <dgm:spPr/>
      <dgm:t>
        <a:bodyPr/>
        <a:lstStyle/>
        <a:p>
          <a:r>
            <a:rPr lang="tr-TR" sz="1800" dirty="0"/>
            <a:t>Kayıt ve Başvuru</a:t>
          </a:r>
        </a:p>
      </dgm:t>
    </dgm:pt>
    <dgm:pt modelId="{06A2655E-6BC3-40BF-B106-C54479CF19E9}" type="parTrans" cxnId="{4324D14D-8647-4977-937D-133B89EC653A}">
      <dgm:prSet/>
      <dgm:spPr/>
      <dgm:t>
        <a:bodyPr/>
        <a:lstStyle/>
        <a:p>
          <a:endParaRPr lang="tr-TR"/>
        </a:p>
      </dgm:t>
    </dgm:pt>
    <dgm:pt modelId="{40FBA7EE-BE1B-4A88-B087-09906295EA5B}" type="sibTrans" cxnId="{4324D14D-8647-4977-937D-133B89EC653A}">
      <dgm:prSet/>
      <dgm:spPr/>
      <dgm:t>
        <a:bodyPr/>
        <a:lstStyle/>
        <a:p>
          <a:endParaRPr lang="tr-TR"/>
        </a:p>
      </dgm:t>
    </dgm:pt>
    <dgm:pt modelId="{5327DDF1-8961-4595-B8A0-BD3A362B3EFB}">
      <dgm:prSet phldrT="[Metin]"/>
      <dgm:spPr/>
      <dgm:t>
        <a:bodyPr/>
        <a:lstStyle/>
        <a:p>
          <a:r>
            <a:rPr lang="tr-TR" dirty="0"/>
            <a:t>Elektronik</a:t>
          </a:r>
        </a:p>
      </dgm:t>
    </dgm:pt>
    <dgm:pt modelId="{031AAB63-43E4-46F0-B060-A2FD81A5F0AC}" type="parTrans" cxnId="{C69C8334-5F22-4350-ACBB-0FC5B64B117B}">
      <dgm:prSet/>
      <dgm:spPr/>
      <dgm:t>
        <a:bodyPr/>
        <a:lstStyle/>
        <a:p>
          <a:endParaRPr lang="tr-TR"/>
        </a:p>
      </dgm:t>
    </dgm:pt>
    <dgm:pt modelId="{E2406977-F364-4901-AB3E-3AC860694C2E}" type="sibTrans" cxnId="{C69C8334-5F22-4350-ACBB-0FC5B64B117B}">
      <dgm:prSet/>
      <dgm:spPr/>
      <dgm:t>
        <a:bodyPr/>
        <a:lstStyle/>
        <a:p>
          <a:endParaRPr lang="tr-TR"/>
        </a:p>
      </dgm:t>
    </dgm:pt>
    <dgm:pt modelId="{0142B1A6-C631-48DF-9A2E-907A97AECF73}">
      <dgm:prSet phldrT="[Metin]"/>
      <dgm:spPr/>
      <dgm:t>
        <a:bodyPr/>
        <a:lstStyle/>
        <a:p>
          <a:r>
            <a:rPr lang="tr-TR" dirty="0"/>
            <a:t>Fiziki</a:t>
          </a:r>
        </a:p>
      </dgm:t>
    </dgm:pt>
    <dgm:pt modelId="{248E133F-C394-44C0-9A2E-4A45AF46D447}" type="parTrans" cxnId="{92A77501-A392-4DB0-A76A-FBD5675E1C25}">
      <dgm:prSet/>
      <dgm:spPr/>
      <dgm:t>
        <a:bodyPr/>
        <a:lstStyle/>
        <a:p>
          <a:endParaRPr lang="tr-TR"/>
        </a:p>
      </dgm:t>
    </dgm:pt>
    <dgm:pt modelId="{AFBE5DDA-FC64-4CBB-BAC0-71D012614DBC}" type="sibTrans" cxnId="{92A77501-A392-4DB0-A76A-FBD5675E1C25}">
      <dgm:prSet/>
      <dgm:spPr/>
      <dgm:t>
        <a:bodyPr/>
        <a:lstStyle/>
        <a:p>
          <a:endParaRPr lang="tr-TR"/>
        </a:p>
      </dgm:t>
    </dgm:pt>
    <dgm:pt modelId="{CE4CE1E2-1A49-44AC-B5E5-8AB3B6115C41}">
      <dgm:prSet phldrT="[Metin]" custT="1"/>
      <dgm:spPr/>
      <dgm:t>
        <a:bodyPr/>
        <a:lstStyle/>
        <a:p>
          <a:r>
            <a:rPr lang="tr-TR" sz="1100" dirty="0"/>
            <a:t>Değerlendirme</a:t>
          </a:r>
          <a:endParaRPr lang="tr-TR" sz="1050" dirty="0"/>
        </a:p>
      </dgm:t>
    </dgm:pt>
    <dgm:pt modelId="{02B2FBFF-E55F-4459-B954-43AA9AE9926D}" type="parTrans" cxnId="{284080B7-DD35-406A-8204-17DCAC3C4F88}">
      <dgm:prSet/>
      <dgm:spPr/>
      <dgm:t>
        <a:bodyPr/>
        <a:lstStyle/>
        <a:p>
          <a:endParaRPr lang="tr-TR"/>
        </a:p>
      </dgm:t>
    </dgm:pt>
    <dgm:pt modelId="{E88AAEED-101D-4693-912C-8D56FC5DE1CE}" type="sibTrans" cxnId="{284080B7-DD35-406A-8204-17DCAC3C4F88}">
      <dgm:prSet/>
      <dgm:spPr/>
      <dgm:t>
        <a:bodyPr/>
        <a:lstStyle/>
        <a:p>
          <a:endParaRPr lang="tr-TR"/>
        </a:p>
      </dgm:t>
    </dgm:pt>
    <dgm:pt modelId="{0BCEBBAC-D297-4851-99D9-EEBF418459C5}">
      <dgm:prSet phldrT="[Metin]"/>
      <dgm:spPr/>
      <dgm:t>
        <a:bodyPr/>
        <a:lstStyle/>
        <a:p>
          <a:r>
            <a:rPr lang="tr-TR" dirty="0"/>
            <a:t>İş ve Meslek Danışmanı</a:t>
          </a:r>
        </a:p>
      </dgm:t>
    </dgm:pt>
    <dgm:pt modelId="{E8833708-FC15-44D2-993A-E8DFB43377FC}" type="parTrans" cxnId="{85C9142E-02C9-4492-9CB4-EE88069BC4A1}">
      <dgm:prSet/>
      <dgm:spPr/>
      <dgm:t>
        <a:bodyPr/>
        <a:lstStyle/>
        <a:p>
          <a:endParaRPr lang="tr-TR"/>
        </a:p>
      </dgm:t>
    </dgm:pt>
    <dgm:pt modelId="{49962B23-FDD5-4191-A9A1-7ACAD33BB21A}" type="sibTrans" cxnId="{85C9142E-02C9-4492-9CB4-EE88069BC4A1}">
      <dgm:prSet/>
      <dgm:spPr/>
      <dgm:t>
        <a:bodyPr/>
        <a:lstStyle/>
        <a:p>
          <a:endParaRPr lang="tr-TR"/>
        </a:p>
      </dgm:t>
    </dgm:pt>
    <dgm:pt modelId="{6621448E-676B-4BAF-B1C0-87909830497D}">
      <dgm:prSet phldrT="[Metin]" custT="1"/>
      <dgm:spPr/>
      <dgm:t>
        <a:bodyPr/>
        <a:lstStyle/>
        <a:p>
          <a:r>
            <a:rPr lang="tr-TR" sz="1600" dirty="0"/>
            <a:t>Uygulama ve İstihdam</a:t>
          </a:r>
        </a:p>
      </dgm:t>
    </dgm:pt>
    <dgm:pt modelId="{09FDC1E3-250D-4B7D-A7A1-487D142B0227}" type="parTrans" cxnId="{8970E506-B9D5-44B5-871D-09C40B76DD14}">
      <dgm:prSet/>
      <dgm:spPr/>
      <dgm:t>
        <a:bodyPr/>
        <a:lstStyle/>
        <a:p>
          <a:endParaRPr lang="tr-TR"/>
        </a:p>
      </dgm:t>
    </dgm:pt>
    <dgm:pt modelId="{2CC78025-4852-458A-A443-F4F35349BFA2}" type="sibTrans" cxnId="{8970E506-B9D5-44B5-871D-09C40B76DD14}">
      <dgm:prSet/>
      <dgm:spPr/>
      <dgm:t>
        <a:bodyPr/>
        <a:lstStyle/>
        <a:p>
          <a:endParaRPr lang="tr-TR"/>
        </a:p>
      </dgm:t>
    </dgm:pt>
    <dgm:pt modelId="{C0975259-D869-437A-B5C8-D14C1A783965}">
      <dgm:prSet phldrT="[Metin]"/>
      <dgm:spPr/>
      <dgm:t>
        <a:bodyPr/>
        <a:lstStyle/>
        <a:p>
          <a:r>
            <a:rPr lang="tr-TR" dirty="0"/>
            <a:t>UEP</a:t>
          </a:r>
        </a:p>
      </dgm:t>
    </dgm:pt>
    <dgm:pt modelId="{E673F587-01D2-445A-8103-AFE9079E6F37}" type="parTrans" cxnId="{F813EFF0-AE0E-4379-8AC0-ADFB4F964604}">
      <dgm:prSet/>
      <dgm:spPr/>
      <dgm:t>
        <a:bodyPr/>
        <a:lstStyle/>
        <a:p>
          <a:endParaRPr lang="tr-TR"/>
        </a:p>
      </dgm:t>
    </dgm:pt>
    <dgm:pt modelId="{E362422E-2C11-4718-8064-E09AB9233E85}" type="sibTrans" cxnId="{F813EFF0-AE0E-4379-8AC0-ADFB4F964604}">
      <dgm:prSet/>
      <dgm:spPr/>
      <dgm:t>
        <a:bodyPr/>
        <a:lstStyle/>
        <a:p>
          <a:endParaRPr lang="tr-TR"/>
        </a:p>
      </dgm:t>
    </dgm:pt>
    <dgm:pt modelId="{AD25BA10-F34E-4279-8215-3D93845BCB29}">
      <dgm:prSet phldrT="[Metin]"/>
      <dgm:spPr/>
      <dgm:t>
        <a:bodyPr/>
        <a:lstStyle/>
        <a:p>
          <a:r>
            <a:rPr lang="tr-TR" dirty="0"/>
            <a:t>İstihdam Taahhüdü</a:t>
          </a:r>
        </a:p>
      </dgm:t>
    </dgm:pt>
    <dgm:pt modelId="{D5049D80-1B27-4AAE-837F-F158DB3D599B}" type="parTrans" cxnId="{C49EF7B5-6F98-4A18-8E30-95F9455A2679}">
      <dgm:prSet/>
      <dgm:spPr/>
      <dgm:t>
        <a:bodyPr/>
        <a:lstStyle/>
        <a:p>
          <a:endParaRPr lang="tr-TR"/>
        </a:p>
      </dgm:t>
    </dgm:pt>
    <dgm:pt modelId="{FE825724-1A47-49C2-AE47-6209B806F4E1}" type="sibTrans" cxnId="{C49EF7B5-6F98-4A18-8E30-95F9455A2679}">
      <dgm:prSet/>
      <dgm:spPr/>
      <dgm:t>
        <a:bodyPr/>
        <a:lstStyle/>
        <a:p>
          <a:endParaRPr lang="tr-TR"/>
        </a:p>
      </dgm:t>
    </dgm:pt>
    <dgm:pt modelId="{D4732854-7C8F-4B7D-B990-762958ADC5CE}" type="pres">
      <dgm:prSet presAssocID="{36809F54-5235-4797-8404-4F180CE53865}" presName="theList" presStyleCnt="0">
        <dgm:presLayoutVars>
          <dgm:dir/>
          <dgm:animLvl val="lvl"/>
          <dgm:resizeHandles val="exact"/>
        </dgm:presLayoutVars>
      </dgm:prSet>
      <dgm:spPr/>
      <dgm:t>
        <a:bodyPr/>
        <a:lstStyle/>
        <a:p>
          <a:endParaRPr lang="tr-TR"/>
        </a:p>
      </dgm:t>
    </dgm:pt>
    <dgm:pt modelId="{230B5949-5FF5-4D46-923B-CEF2CE261374}" type="pres">
      <dgm:prSet presAssocID="{2A199E3E-AD44-4B21-AE68-7A493080EA21}" presName="compNode" presStyleCnt="0"/>
      <dgm:spPr/>
    </dgm:pt>
    <dgm:pt modelId="{54ABAFD3-7C4A-483D-9193-B82402BE8B34}" type="pres">
      <dgm:prSet presAssocID="{2A199E3E-AD44-4B21-AE68-7A493080EA21}" presName="noGeometry" presStyleCnt="0"/>
      <dgm:spPr/>
    </dgm:pt>
    <dgm:pt modelId="{E83AAFDE-447D-4F1B-B8DF-FA03780DC78C}" type="pres">
      <dgm:prSet presAssocID="{2A199E3E-AD44-4B21-AE68-7A493080EA21}" presName="childTextVisible" presStyleLbl="bgAccFollowNode1" presStyleIdx="0" presStyleCnt="3">
        <dgm:presLayoutVars>
          <dgm:bulletEnabled val="1"/>
        </dgm:presLayoutVars>
      </dgm:prSet>
      <dgm:spPr/>
      <dgm:t>
        <a:bodyPr/>
        <a:lstStyle/>
        <a:p>
          <a:endParaRPr lang="tr-TR"/>
        </a:p>
      </dgm:t>
    </dgm:pt>
    <dgm:pt modelId="{4A41231D-6867-40EB-B5F6-87CD3EB1D4B9}" type="pres">
      <dgm:prSet presAssocID="{2A199E3E-AD44-4B21-AE68-7A493080EA21}" presName="childTextHidden" presStyleLbl="bgAccFollowNode1" presStyleIdx="0" presStyleCnt="3"/>
      <dgm:spPr/>
      <dgm:t>
        <a:bodyPr/>
        <a:lstStyle/>
        <a:p>
          <a:endParaRPr lang="tr-TR"/>
        </a:p>
      </dgm:t>
    </dgm:pt>
    <dgm:pt modelId="{84CDFFC7-6C4E-4091-B9FE-A9029BAF863F}" type="pres">
      <dgm:prSet presAssocID="{2A199E3E-AD44-4B21-AE68-7A493080EA21}" presName="parentText" presStyleLbl="node1" presStyleIdx="0" presStyleCnt="3">
        <dgm:presLayoutVars>
          <dgm:chMax val="1"/>
          <dgm:bulletEnabled val="1"/>
        </dgm:presLayoutVars>
      </dgm:prSet>
      <dgm:spPr/>
      <dgm:t>
        <a:bodyPr/>
        <a:lstStyle/>
        <a:p>
          <a:endParaRPr lang="tr-TR"/>
        </a:p>
      </dgm:t>
    </dgm:pt>
    <dgm:pt modelId="{95F64953-359A-49E6-AA46-4FA89E3ABEEC}" type="pres">
      <dgm:prSet presAssocID="{2A199E3E-AD44-4B21-AE68-7A493080EA21}" presName="aSpace" presStyleCnt="0"/>
      <dgm:spPr/>
    </dgm:pt>
    <dgm:pt modelId="{280D2EAD-500A-40E4-A8E5-42BB9931B408}" type="pres">
      <dgm:prSet presAssocID="{CE4CE1E2-1A49-44AC-B5E5-8AB3B6115C41}" presName="compNode" presStyleCnt="0"/>
      <dgm:spPr/>
    </dgm:pt>
    <dgm:pt modelId="{71F52E6A-4647-4EE8-8CEF-99B0919B3F91}" type="pres">
      <dgm:prSet presAssocID="{CE4CE1E2-1A49-44AC-B5E5-8AB3B6115C41}" presName="noGeometry" presStyleCnt="0"/>
      <dgm:spPr/>
    </dgm:pt>
    <dgm:pt modelId="{C6AB1DD8-E6E1-4EA5-9357-6C7B9686BAB2}" type="pres">
      <dgm:prSet presAssocID="{CE4CE1E2-1A49-44AC-B5E5-8AB3B6115C41}" presName="childTextVisible" presStyleLbl="bgAccFollowNode1" presStyleIdx="1" presStyleCnt="3">
        <dgm:presLayoutVars>
          <dgm:bulletEnabled val="1"/>
        </dgm:presLayoutVars>
      </dgm:prSet>
      <dgm:spPr/>
      <dgm:t>
        <a:bodyPr/>
        <a:lstStyle/>
        <a:p>
          <a:endParaRPr lang="tr-TR"/>
        </a:p>
      </dgm:t>
    </dgm:pt>
    <dgm:pt modelId="{E752C482-13A1-4437-95E5-B1C95670B3CB}" type="pres">
      <dgm:prSet presAssocID="{CE4CE1E2-1A49-44AC-B5E5-8AB3B6115C41}" presName="childTextHidden" presStyleLbl="bgAccFollowNode1" presStyleIdx="1" presStyleCnt="3"/>
      <dgm:spPr/>
      <dgm:t>
        <a:bodyPr/>
        <a:lstStyle/>
        <a:p>
          <a:endParaRPr lang="tr-TR"/>
        </a:p>
      </dgm:t>
    </dgm:pt>
    <dgm:pt modelId="{EC865B53-E1C2-49EA-87E7-289D04810D45}" type="pres">
      <dgm:prSet presAssocID="{CE4CE1E2-1A49-44AC-B5E5-8AB3B6115C41}" presName="parentText" presStyleLbl="node1" presStyleIdx="1" presStyleCnt="3">
        <dgm:presLayoutVars>
          <dgm:chMax val="1"/>
          <dgm:bulletEnabled val="1"/>
        </dgm:presLayoutVars>
      </dgm:prSet>
      <dgm:spPr/>
      <dgm:t>
        <a:bodyPr/>
        <a:lstStyle/>
        <a:p>
          <a:endParaRPr lang="tr-TR"/>
        </a:p>
      </dgm:t>
    </dgm:pt>
    <dgm:pt modelId="{AE4ED4D8-0556-4A68-89F5-97CF8272B2BF}" type="pres">
      <dgm:prSet presAssocID="{CE4CE1E2-1A49-44AC-B5E5-8AB3B6115C41}" presName="aSpace" presStyleCnt="0"/>
      <dgm:spPr/>
    </dgm:pt>
    <dgm:pt modelId="{61858887-E001-4381-A66F-569793DCE103}" type="pres">
      <dgm:prSet presAssocID="{6621448E-676B-4BAF-B1C0-87909830497D}" presName="compNode" presStyleCnt="0"/>
      <dgm:spPr/>
    </dgm:pt>
    <dgm:pt modelId="{66E9EACC-B9A8-424C-ACDE-2AB8B7A2285D}" type="pres">
      <dgm:prSet presAssocID="{6621448E-676B-4BAF-B1C0-87909830497D}" presName="noGeometry" presStyleCnt="0"/>
      <dgm:spPr/>
    </dgm:pt>
    <dgm:pt modelId="{377D22EA-9F1E-46F8-ACD2-61B8101CC06A}" type="pres">
      <dgm:prSet presAssocID="{6621448E-676B-4BAF-B1C0-87909830497D}" presName="childTextVisible" presStyleLbl="bgAccFollowNode1" presStyleIdx="2" presStyleCnt="3">
        <dgm:presLayoutVars>
          <dgm:bulletEnabled val="1"/>
        </dgm:presLayoutVars>
      </dgm:prSet>
      <dgm:spPr/>
      <dgm:t>
        <a:bodyPr/>
        <a:lstStyle/>
        <a:p>
          <a:endParaRPr lang="tr-TR"/>
        </a:p>
      </dgm:t>
    </dgm:pt>
    <dgm:pt modelId="{357B967E-33E7-400B-B961-E5A48E9FB1B2}" type="pres">
      <dgm:prSet presAssocID="{6621448E-676B-4BAF-B1C0-87909830497D}" presName="childTextHidden" presStyleLbl="bgAccFollowNode1" presStyleIdx="2" presStyleCnt="3"/>
      <dgm:spPr/>
      <dgm:t>
        <a:bodyPr/>
        <a:lstStyle/>
        <a:p>
          <a:endParaRPr lang="tr-TR"/>
        </a:p>
      </dgm:t>
    </dgm:pt>
    <dgm:pt modelId="{A70908F5-C7F5-476D-A052-014E101B9C22}" type="pres">
      <dgm:prSet presAssocID="{6621448E-676B-4BAF-B1C0-87909830497D}" presName="parentText" presStyleLbl="node1" presStyleIdx="2" presStyleCnt="3">
        <dgm:presLayoutVars>
          <dgm:chMax val="1"/>
          <dgm:bulletEnabled val="1"/>
        </dgm:presLayoutVars>
      </dgm:prSet>
      <dgm:spPr/>
      <dgm:t>
        <a:bodyPr/>
        <a:lstStyle/>
        <a:p>
          <a:endParaRPr lang="tr-TR"/>
        </a:p>
      </dgm:t>
    </dgm:pt>
  </dgm:ptLst>
  <dgm:cxnLst>
    <dgm:cxn modelId="{098D3559-4B12-464C-9DFB-659482DBB622}" type="presOf" srcId="{C0975259-D869-437A-B5C8-D14C1A783965}" destId="{377D22EA-9F1E-46F8-ACD2-61B8101CC06A}" srcOrd="0" destOrd="0" presId="urn:microsoft.com/office/officeart/2005/8/layout/hProcess6"/>
    <dgm:cxn modelId="{85C9142E-02C9-4492-9CB4-EE88069BC4A1}" srcId="{CE4CE1E2-1A49-44AC-B5E5-8AB3B6115C41}" destId="{0BCEBBAC-D297-4851-99D9-EEBF418459C5}" srcOrd="0" destOrd="0" parTransId="{E8833708-FC15-44D2-993A-E8DFB43377FC}" sibTransId="{49962B23-FDD5-4191-A9A1-7ACAD33BB21A}"/>
    <dgm:cxn modelId="{F813EFF0-AE0E-4379-8AC0-ADFB4F964604}" srcId="{6621448E-676B-4BAF-B1C0-87909830497D}" destId="{C0975259-D869-437A-B5C8-D14C1A783965}" srcOrd="0" destOrd="0" parTransId="{E673F587-01D2-445A-8103-AFE9079E6F37}" sibTransId="{E362422E-2C11-4718-8064-E09AB9233E85}"/>
    <dgm:cxn modelId="{4E4F8366-557B-4D63-84D7-AD1D39755F3C}" type="presOf" srcId="{0BCEBBAC-D297-4851-99D9-EEBF418459C5}" destId="{C6AB1DD8-E6E1-4EA5-9357-6C7B9686BAB2}" srcOrd="0" destOrd="0" presId="urn:microsoft.com/office/officeart/2005/8/layout/hProcess6"/>
    <dgm:cxn modelId="{14D6AB29-871B-4A8D-A815-98417F636B7B}" type="presOf" srcId="{AD25BA10-F34E-4279-8215-3D93845BCB29}" destId="{377D22EA-9F1E-46F8-ACD2-61B8101CC06A}" srcOrd="0" destOrd="1" presId="urn:microsoft.com/office/officeart/2005/8/layout/hProcess6"/>
    <dgm:cxn modelId="{0018C93A-4AFD-4ABD-A70F-22E251032954}" type="presOf" srcId="{0BCEBBAC-D297-4851-99D9-EEBF418459C5}" destId="{E752C482-13A1-4437-95E5-B1C95670B3CB}" srcOrd="1" destOrd="0" presId="urn:microsoft.com/office/officeart/2005/8/layout/hProcess6"/>
    <dgm:cxn modelId="{950869E0-9356-4006-845D-D7E050F361A3}" type="presOf" srcId="{5327DDF1-8961-4595-B8A0-BD3A362B3EFB}" destId="{4A41231D-6867-40EB-B5F6-87CD3EB1D4B9}" srcOrd="1" destOrd="0" presId="urn:microsoft.com/office/officeart/2005/8/layout/hProcess6"/>
    <dgm:cxn modelId="{6E561D32-ED68-4AC6-AB85-86AC28D1B5CC}" type="presOf" srcId="{AD25BA10-F34E-4279-8215-3D93845BCB29}" destId="{357B967E-33E7-400B-B961-E5A48E9FB1B2}" srcOrd="1" destOrd="1" presId="urn:microsoft.com/office/officeart/2005/8/layout/hProcess6"/>
    <dgm:cxn modelId="{8970E506-B9D5-44B5-871D-09C40B76DD14}" srcId="{36809F54-5235-4797-8404-4F180CE53865}" destId="{6621448E-676B-4BAF-B1C0-87909830497D}" srcOrd="2" destOrd="0" parTransId="{09FDC1E3-250D-4B7D-A7A1-487D142B0227}" sibTransId="{2CC78025-4852-458A-A443-F4F35349BFA2}"/>
    <dgm:cxn modelId="{FB7F5439-5F95-4939-A4A2-CE9828DDE25F}" type="presOf" srcId="{CE4CE1E2-1A49-44AC-B5E5-8AB3B6115C41}" destId="{EC865B53-E1C2-49EA-87E7-289D04810D45}" srcOrd="0" destOrd="0" presId="urn:microsoft.com/office/officeart/2005/8/layout/hProcess6"/>
    <dgm:cxn modelId="{60D430FF-EB42-4ECA-B4BE-E785B9718401}" type="presOf" srcId="{2A199E3E-AD44-4B21-AE68-7A493080EA21}" destId="{84CDFFC7-6C4E-4091-B9FE-A9029BAF863F}" srcOrd="0" destOrd="0" presId="urn:microsoft.com/office/officeart/2005/8/layout/hProcess6"/>
    <dgm:cxn modelId="{F08DCDCA-4093-4F9B-B0F6-038D261D2333}" type="presOf" srcId="{6621448E-676B-4BAF-B1C0-87909830497D}" destId="{A70908F5-C7F5-476D-A052-014E101B9C22}" srcOrd="0" destOrd="0" presId="urn:microsoft.com/office/officeart/2005/8/layout/hProcess6"/>
    <dgm:cxn modelId="{9215B308-6DE0-4616-ACB0-1B333319C30D}" type="presOf" srcId="{C0975259-D869-437A-B5C8-D14C1A783965}" destId="{357B967E-33E7-400B-B961-E5A48E9FB1B2}" srcOrd="1" destOrd="0" presId="urn:microsoft.com/office/officeart/2005/8/layout/hProcess6"/>
    <dgm:cxn modelId="{AFB9DADD-3B49-4D5E-9AAF-A6FE4069CC3A}" type="presOf" srcId="{36809F54-5235-4797-8404-4F180CE53865}" destId="{D4732854-7C8F-4B7D-B990-762958ADC5CE}" srcOrd="0" destOrd="0" presId="urn:microsoft.com/office/officeart/2005/8/layout/hProcess6"/>
    <dgm:cxn modelId="{7283A412-533F-48F1-94B4-2AB2270E3DDD}" type="presOf" srcId="{0142B1A6-C631-48DF-9A2E-907A97AECF73}" destId="{4A41231D-6867-40EB-B5F6-87CD3EB1D4B9}" srcOrd="1" destOrd="1" presId="urn:microsoft.com/office/officeart/2005/8/layout/hProcess6"/>
    <dgm:cxn modelId="{C69C8334-5F22-4350-ACBB-0FC5B64B117B}" srcId="{2A199E3E-AD44-4B21-AE68-7A493080EA21}" destId="{5327DDF1-8961-4595-B8A0-BD3A362B3EFB}" srcOrd="0" destOrd="0" parTransId="{031AAB63-43E4-46F0-B060-A2FD81A5F0AC}" sibTransId="{E2406977-F364-4901-AB3E-3AC860694C2E}"/>
    <dgm:cxn modelId="{284080B7-DD35-406A-8204-17DCAC3C4F88}" srcId="{36809F54-5235-4797-8404-4F180CE53865}" destId="{CE4CE1E2-1A49-44AC-B5E5-8AB3B6115C41}" srcOrd="1" destOrd="0" parTransId="{02B2FBFF-E55F-4459-B954-43AA9AE9926D}" sibTransId="{E88AAEED-101D-4693-912C-8D56FC5DE1CE}"/>
    <dgm:cxn modelId="{792A3221-C000-4261-B628-035D2A9A4548}" type="presOf" srcId="{5327DDF1-8961-4595-B8A0-BD3A362B3EFB}" destId="{E83AAFDE-447D-4F1B-B8DF-FA03780DC78C}" srcOrd="0" destOrd="0" presId="urn:microsoft.com/office/officeart/2005/8/layout/hProcess6"/>
    <dgm:cxn modelId="{137CF6BA-18E1-4B1A-9124-D641D282F258}" type="presOf" srcId="{0142B1A6-C631-48DF-9A2E-907A97AECF73}" destId="{E83AAFDE-447D-4F1B-B8DF-FA03780DC78C}" srcOrd="0" destOrd="1" presId="urn:microsoft.com/office/officeart/2005/8/layout/hProcess6"/>
    <dgm:cxn modelId="{C49EF7B5-6F98-4A18-8E30-95F9455A2679}" srcId="{6621448E-676B-4BAF-B1C0-87909830497D}" destId="{AD25BA10-F34E-4279-8215-3D93845BCB29}" srcOrd="1" destOrd="0" parTransId="{D5049D80-1B27-4AAE-837F-F158DB3D599B}" sibTransId="{FE825724-1A47-49C2-AE47-6209B806F4E1}"/>
    <dgm:cxn modelId="{92A77501-A392-4DB0-A76A-FBD5675E1C25}" srcId="{2A199E3E-AD44-4B21-AE68-7A493080EA21}" destId="{0142B1A6-C631-48DF-9A2E-907A97AECF73}" srcOrd="1" destOrd="0" parTransId="{248E133F-C394-44C0-9A2E-4A45AF46D447}" sibTransId="{AFBE5DDA-FC64-4CBB-BAC0-71D012614DBC}"/>
    <dgm:cxn modelId="{4324D14D-8647-4977-937D-133B89EC653A}" srcId="{36809F54-5235-4797-8404-4F180CE53865}" destId="{2A199E3E-AD44-4B21-AE68-7A493080EA21}" srcOrd="0" destOrd="0" parTransId="{06A2655E-6BC3-40BF-B106-C54479CF19E9}" sibTransId="{40FBA7EE-BE1B-4A88-B087-09906295EA5B}"/>
    <dgm:cxn modelId="{378F8B66-D031-4003-8C04-ADC8C70EE353}" type="presParOf" srcId="{D4732854-7C8F-4B7D-B990-762958ADC5CE}" destId="{230B5949-5FF5-4D46-923B-CEF2CE261374}" srcOrd="0" destOrd="0" presId="urn:microsoft.com/office/officeart/2005/8/layout/hProcess6"/>
    <dgm:cxn modelId="{8BAA8678-78BA-4E64-99D1-B21B586ABE1B}" type="presParOf" srcId="{230B5949-5FF5-4D46-923B-CEF2CE261374}" destId="{54ABAFD3-7C4A-483D-9193-B82402BE8B34}" srcOrd="0" destOrd="0" presId="urn:microsoft.com/office/officeart/2005/8/layout/hProcess6"/>
    <dgm:cxn modelId="{7D9A8E1C-8FEE-4C0F-982A-B583122BCE26}" type="presParOf" srcId="{230B5949-5FF5-4D46-923B-CEF2CE261374}" destId="{E83AAFDE-447D-4F1B-B8DF-FA03780DC78C}" srcOrd="1" destOrd="0" presId="urn:microsoft.com/office/officeart/2005/8/layout/hProcess6"/>
    <dgm:cxn modelId="{D5C4318B-4D22-42C9-AB75-7C4CA06C6569}" type="presParOf" srcId="{230B5949-5FF5-4D46-923B-CEF2CE261374}" destId="{4A41231D-6867-40EB-B5F6-87CD3EB1D4B9}" srcOrd="2" destOrd="0" presId="urn:microsoft.com/office/officeart/2005/8/layout/hProcess6"/>
    <dgm:cxn modelId="{A47D3C5F-0E06-415C-8050-A80A64229EE5}" type="presParOf" srcId="{230B5949-5FF5-4D46-923B-CEF2CE261374}" destId="{84CDFFC7-6C4E-4091-B9FE-A9029BAF863F}" srcOrd="3" destOrd="0" presId="urn:microsoft.com/office/officeart/2005/8/layout/hProcess6"/>
    <dgm:cxn modelId="{BB30D735-A36B-43E7-A301-C054FF6719B5}" type="presParOf" srcId="{D4732854-7C8F-4B7D-B990-762958ADC5CE}" destId="{95F64953-359A-49E6-AA46-4FA89E3ABEEC}" srcOrd="1" destOrd="0" presId="urn:microsoft.com/office/officeart/2005/8/layout/hProcess6"/>
    <dgm:cxn modelId="{A3350EB8-4A7E-4C10-848E-502BFDF8C493}" type="presParOf" srcId="{D4732854-7C8F-4B7D-B990-762958ADC5CE}" destId="{280D2EAD-500A-40E4-A8E5-42BB9931B408}" srcOrd="2" destOrd="0" presId="urn:microsoft.com/office/officeart/2005/8/layout/hProcess6"/>
    <dgm:cxn modelId="{99F29CF8-1C0E-4EB0-BB87-D2E7C1F9B593}" type="presParOf" srcId="{280D2EAD-500A-40E4-A8E5-42BB9931B408}" destId="{71F52E6A-4647-4EE8-8CEF-99B0919B3F91}" srcOrd="0" destOrd="0" presId="urn:microsoft.com/office/officeart/2005/8/layout/hProcess6"/>
    <dgm:cxn modelId="{ABA5C5A8-53AE-4787-A7EB-A85501B672C6}" type="presParOf" srcId="{280D2EAD-500A-40E4-A8E5-42BB9931B408}" destId="{C6AB1DD8-E6E1-4EA5-9357-6C7B9686BAB2}" srcOrd="1" destOrd="0" presId="urn:microsoft.com/office/officeart/2005/8/layout/hProcess6"/>
    <dgm:cxn modelId="{D2835ABA-E1AB-4ABF-B4DF-44C6CBA55CE9}" type="presParOf" srcId="{280D2EAD-500A-40E4-A8E5-42BB9931B408}" destId="{E752C482-13A1-4437-95E5-B1C95670B3CB}" srcOrd="2" destOrd="0" presId="urn:microsoft.com/office/officeart/2005/8/layout/hProcess6"/>
    <dgm:cxn modelId="{B3E3D81E-54A7-4931-AE2F-9EAA7FF9F913}" type="presParOf" srcId="{280D2EAD-500A-40E4-A8E5-42BB9931B408}" destId="{EC865B53-E1C2-49EA-87E7-289D04810D45}" srcOrd="3" destOrd="0" presId="urn:microsoft.com/office/officeart/2005/8/layout/hProcess6"/>
    <dgm:cxn modelId="{02182445-81C5-4277-8C0D-AD24A90D736A}" type="presParOf" srcId="{D4732854-7C8F-4B7D-B990-762958ADC5CE}" destId="{AE4ED4D8-0556-4A68-89F5-97CF8272B2BF}" srcOrd="3" destOrd="0" presId="urn:microsoft.com/office/officeart/2005/8/layout/hProcess6"/>
    <dgm:cxn modelId="{74B95DCD-054A-44F4-B608-E3D69AB3DE08}" type="presParOf" srcId="{D4732854-7C8F-4B7D-B990-762958ADC5CE}" destId="{61858887-E001-4381-A66F-569793DCE103}" srcOrd="4" destOrd="0" presId="urn:microsoft.com/office/officeart/2005/8/layout/hProcess6"/>
    <dgm:cxn modelId="{D93FECCD-681B-4F5D-982C-97FFE9D8CBBC}" type="presParOf" srcId="{61858887-E001-4381-A66F-569793DCE103}" destId="{66E9EACC-B9A8-424C-ACDE-2AB8B7A2285D}" srcOrd="0" destOrd="0" presId="urn:microsoft.com/office/officeart/2005/8/layout/hProcess6"/>
    <dgm:cxn modelId="{0D16E048-37A2-4A86-BB4F-D5E53F3B52EF}" type="presParOf" srcId="{61858887-E001-4381-A66F-569793DCE103}" destId="{377D22EA-9F1E-46F8-ACD2-61B8101CC06A}" srcOrd="1" destOrd="0" presId="urn:microsoft.com/office/officeart/2005/8/layout/hProcess6"/>
    <dgm:cxn modelId="{501BC5D0-5DF4-439F-8E3A-F7CC29D91C63}" type="presParOf" srcId="{61858887-E001-4381-A66F-569793DCE103}" destId="{357B967E-33E7-400B-B961-E5A48E9FB1B2}" srcOrd="2" destOrd="0" presId="urn:microsoft.com/office/officeart/2005/8/layout/hProcess6"/>
    <dgm:cxn modelId="{7305F320-4C9F-4313-8164-7DEB2456139A}" type="presParOf" srcId="{61858887-E001-4381-A66F-569793DCE103}" destId="{A70908F5-C7F5-476D-A052-014E101B9C22}"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AAFDE-447D-4F1B-B8DF-FA03780DC78C}">
      <dsp:nvSpPr>
        <dsp:cNvPr id="0" name=""/>
        <dsp:cNvSpPr/>
      </dsp:nvSpPr>
      <dsp:spPr>
        <a:xfrm>
          <a:off x="660440" y="1697933"/>
          <a:ext cx="2621898" cy="229186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Elektronik</a:t>
          </a:r>
        </a:p>
        <a:p>
          <a:pPr marL="171450" lvl="1" indent="-171450" algn="l" defTabSz="844550">
            <a:lnSpc>
              <a:spcPct val="90000"/>
            </a:lnSpc>
            <a:spcBef>
              <a:spcPct val="0"/>
            </a:spcBef>
            <a:spcAft>
              <a:spcPct val="15000"/>
            </a:spcAft>
            <a:buChar char="••"/>
          </a:pPr>
          <a:r>
            <a:rPr lang="tr-TR" sz="1900" kern="1200" dirty="0"/>
            <a:t>Fiziki</a:t>
          </a:r>
        </a:p>
      </dsp:txBody>
      <dsp:txXfrm>
        <a:off x="1315914" y="2041713"/>
        <a:ext cx="1278175" cy="1604309"/>
      </dsp:txXfrm>
    </dsp:sp>
    <dsp:sp modelId="{84CDFFC7-6C4E-4091-B9FE-A9029BAF863F}">
      <dsp:nvSpPr>
        <dsp:cNvPr id="0" name=""/>
        <dsp:cNvSpPr/>
      </dsp:nvSpPr>
      <dsp:spPr>
        <a:xfrm>
          <a:off x="4965" y="2188393"/>
          <a:ext cx="1310949" cy="13109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Kayıt ve Başvuru</a:t>
          </a:r>
        </a:p>
      </dsp:txBody>
      <dsp:txXfrm>
        <a:off x="196949" y="2380377"/>
        <a:ext cx="926981" cy="926981"/>
      </dsp:txXfrm>
    </dsp:sp>
    <dsp:sp modelId="{C6AB1DD8-E6E1-4EA5-9357-6C7B9686BAB2}">
      <dsp:nvSpPr>
        <dsp:cNvPr id="0" name=""/>
        <dsp:cNvSpPr/>
      </dsp:nvSpPr>
      <dsp:spPr>
        <a:xfrm>
          <a:off x="4101681" y="1697933"/>
          <a:ext cx="2621898" cy="229186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lvl="0" algn="ctr" defTabSz="844550">
            <a:lnSpc>
              <a:spcPct val="90000"/>
            </a:lnSpc>
            <a:spcBef>
              <a:spcPct val="0"/>
            </a:spcBef>
            <a:spcAft>
              <a:spcPct val="35000"/>
            </a:spcAft>
          </a:pPr>
          <a:r>
            <a:rPr lang="tr-TR" sz="1900" kern="1200" dirty="0"/>
            <a:t>İş ve Meslek Danışmanı</a:t>
          </a:r>
        </a:p>
      </dsp:txBody>
      <dsp:txXfrm>
        <a:off x="4757156" y="2041713"/>
        <a:ext cx="1278175" cy="1604309"/>
      </dsp:txXfrm>
    </dsp:sp>
    <dsp:sp modelId="{EC865B53-E1C2-49EA-87E7-289D04810D45}">
      <dsp:nvSpPr>
        <dsp:cNvPr id="0" name=""/>
        <dsp:cNvSpPr/>
      </dsp:nvSpPr>
      <dsp:spPr>
        <a:xfrm>
          <a:off x="3446207" y="2188393"/>
          <a:ext cx="1310949" cy="13109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Değerlendirme</a:t>
          </a:r>
          <a:endParaRPr lang="tr-TR" sz="1050" kern="1200" dirty="0"/>
        </a:p>
      </dsp:txBody>
      <dsp:txXfrm>
        <a:off x="3638191" y="2380377"/>
        <a:ext cx="926981" cy="926981"/>
      </dsp:txXfrm>
    </dsp:sp>
    <dsp:sp modelId="{377D22EA-9F1E-46F8-ACD2-61B8101CC06A}">
      <dsp:nvSpPr>
        <dsp:cNvPr id="0" name=""/>
        <dsp:cNvSpPr/>
      </dsp:nvSpPr>
      <dsp:spPr>
        <a:xfrm>
          <a:off x="7542923" y="1697933"/>
          <a:ext cx="2621898" cy="229186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UEP</a:t>
          </a:r>
        </a:p>
        <a:p>
          <a:pPr marL="171450" lvl="1" indent="-171450" algn="l" defTabSz="844550">
            <a:lnSpc>
              <a:spcPct val="90000"/>
            </a:lnSpc>
            <a:spcBef>
              <a:spcPct val="0"/>
            </a:spcBef>
            <a:spcAft>
              <a:spcPct val="15000"/>
            </a:spcAft>
            <a:buChar char="••"/>
          </a:pPr>
          <a:r>
            <a:rPr lang="tr-TR" sz="1900" kern="1200" dirty="0"/>
            <a:t>İstihdam Taahhüdü</a:t>
          </a:r>
        </a:p>
      </dsp:txBody>
      <dsp:txXfrm>
        <a:off x="8198397" y="2041713"/>
        <a:ext cx="1278175" cy="1604309"/>
      </dsp:txXfrm>
    </dsp:sp>
    <dsp:sp modelId="{A70908F5-C7F5-476D-A052-014E101B9C22}">
      <dsp:nvSpPr>
        <dsp:cNvPr id="0" name=""/>
        <dsp:cNvSpPr/>
      </dsp:nvSpPr>
      <dsp:spPr>
        <a:xfrm>
          <a:off x="6887448" y="2188393"/>
          <a:ext cx="1310949" cy="13109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a:t>Uygulama ve İstihdam</a:t>
          </a:r>
        </a:p>
      </dsp:txBody>
      <dsp:txXfrm>
        <a:off x="7079432" y="2380377"/>
        <a:ext cx="926981" cy="9269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7E1C-8290-462F-8EAC-5A32D0F3E176}" type="datetimeFigureOut">
              <a:rPr lang="tr-TR" smtClean="0"/>
              <a:t>30.10.2024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4F847-F0B2-43A4-9EF4-13A581AD4534}" type="slidenum">
              <a:rPr lang="tr-TR" smtClean="0"/>
              <a:t>‹#›</a:t>
            </a:fld>
            <a:endParaRPr lang="tr-TR" dirty="0"/>
          </a:p>
        </p:txBody>
      </p:sp>
    </p:spTree>
    <p:extLst>
      <p:ext uri="{BB962C8B-B14F-4D97-AF65-F5344CB8AC3E}">
        <p14:creationId xmlns:p14="http://schemas.microsoft.com/office/powerpoint/2010/main" val="15605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367548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107789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402664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392664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266213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332869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28965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331407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133897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429098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2038203-4262-4EA9-A98C-644484E043F0}" type="datetimeFigureOut">
              <a:rPr lang="tr-TR" smtClean="0"/>
              <a:t>30.10.2024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C062090-FCFD-4A6A-8218-8F9605DBB9DD}" type="slidenum">
              <a:rPr lang="tr-TR" smtClean="0"/>
              <a:t>‹#›</a:t>
            </a:fld>
            <a:endParaRPr lang="tr-TR" dirty="0"/>
          </a:p>
        </p:txBody>
      </p:sp>
    </p:spTree>
    <p:extLst>
      <p:ext uri="{BB962C8B-B14F-4D97-AF65-F5344CB8AC3E}">
        <p14:creationId xmlns:p14="http://schemas.microsoft.com/office/powerpoint/2010/main" val="209528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38203-4262-4EA9-A98C-644484E043F0}" type="datetimeFigureOut">
              <a:rPr lang="tr-TR" smtClean="0"/>
              <a:t>30.10.2024</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62090-FCFD-4A6A-8218-8F9605DBB9DD}" type="slidenum">
              <a:rPr lang="tr-TR" smtClean="0"/>
              <a:t>‹#›</a:t>
            </a:fld>
            <a:endParaRPr lang="tr-TR" dirty="0"/>
          </a:p>
        </p:txBody>
      </p:sp>
    </p:spTree>
    <p:extLst>
      <p:ext uri="{BB962C8B-B14F-4D97-AF65-F5344CB8AC3E}">
        <p14:creationId xmlns:p14="http://schemas.microsoft.com/office/powerpoint/2010/main" val="370799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sube.iskur.gov.t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9EEDDD7-31AD-4B8E-BC34-C70971A21200}"/>
              </a:ext>
            </a:extLst>
          </p:cNvPr>
          <p:cNvPicPr>
            <a:picLocks noChangeAspect="1"/>
          </p:cNvPicPr>
          <p:nvPr/>
        </p:nvPicPr>
        <p:blipFill>
          <a:blip r:embed="rId2"/>
          <a:stretch>
            <a:fillRect/>
          </a:stretch>
        </p:blipFill>
        <p:spPr>
          <a:xfrm>
            <a:off x="4762" y="0"/>
            <a:ext cx="12182475" cy="6858000"/>
          </a:xfrm>
          <a:prstGeom prst="rect">
            <a:avLst/>
          </a:prstGeom>
        </p:spPr>
      </p:pic>
      <p:sp>
        <p:nvSpPr>
          <p:cNvPr id="2" name="Metin kutusu 1">
            <a:extLst>
              <a:ext uri="{FF2B5EF4-FFF2-40B4-BE49-F238E27FC236}">
                <a16:creationId xmlns:a16="http://schemas.microsoft.com/office/drawing/2014/main" id="{F4A454F0-7A27-469C-A50B-4972E510031A}"/>
              </a:ext>
            </a:extLst>
          </p:cNvPr>
          <p:cNvSpPr txBox="1"/>
          <p:nvPr/>
        </p:nvSpPr>
        <p:spPr>
          <a:xfrm>
            <a:off x="2815493" y="3839611"/>
            <a:ext cx="6561027" cy="1200329"/>
          </a:xfrm>
          <a:prstGeom prst="rect">
            <a:avLst/>
          </a:prstGeom>
          <a:noFill/>
        </p:spPr>
        <p:txBody>
          <a:bodyPr wrap="none" rtlCol="0">
            <a:spAutoFit/>
          </a:bodyPr>
          <a:lstStyle/>
          <a:p>
            <a:pPr algn="ctr"/>
            <a:r>
              <a:rPr lang="tr-TR" sz="3600" b="1" dirty="0">
                <a:solidFill>
                  <a:schemeClr val="accent1">
                    <a:lumMod val="50000"/>
                  </a:schemeClr>
                </a:solidFill>
              </a:rPr>
              <a:t>UYGULAMALI EĞİTİM PROGRAMI</a:t>
            </a:r>
          </a:p>
          <a:p>
            <a:pPr algn="ctr"/>
            <a:r>
              <a:rPr lang="tr-TR" sz="3600" b="1" dirty="0">
                <a:solidFill>
                  <a:schemeClr val="accent1">
                    <a:lumMod val="50000"/>
                  </a:schemeClr>
                </a:solidFill>
              </a:rPr>
              <a:t>(UEP)</a:t>
            </a:r>
            <a:endParaRPr lang="tr-TR" sz="3200" b="1" dirty="0">
              <a:solidFill>
                <a:schemeClr val="accent1">
                  <a:lumMod val="50000"/>
                </a:schemeClr>
              </a:solidFill>
            </a:endParaRPr>
          </a:p>
        </p:txBody>
      </p:sp>
    </p:spTree>
    <p:extLst>
      <p:ext uri="{BB962C8B-B14F-4D97-AF65-F5344CB8AC3E}">
        <p14:creationId xmlns:p14="http://schemas.microsoft.com/office/powerpoint/2010/main" val="53612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pPr lvl="0"/>
            <a:r>
              <a:rPr lang="tr-TR" dirty="0">
                <a:solidFill>
                  <a:schemeClr val="lt1"/>
                </a:solidFill>
              </a:rPr>
              <a:t>Uygulamalı Eğitim Programı(UEP)</a:t>
            </a:r>
          </a:p>
        </p:txBody>
      </p:sp>
      <p:sp>
        <p:nvSpPr>
          <p:cNvPr id="14" name="Dikdörtgen 13">
            <a:extLst>
              <a:ext uri="{FF2B5EF4-FFF2-40B4-BE49-F238E27FC236}">
                <a16:creationId xmlns:a16="http://schemas.microsoft.com/office/drawing/2014/main" id="{40D02C22-B86B-47B5-ADE1-262686D15FF2}"/>
              </a:ext>
            </a:extLst>
          </p:cNvPr>
          <p:cNvSpPr/>
          <p:nvPr/>
        </p:nvSpPr>
        <p:spPr>
          <a:xfrm>
            <a:off x="495994" y="1810391"/>
            <a:ext cx="10941132" cy="3516347"/>
          </a:xfrm>
          <a:prstGeom prst="rect">
            <a:avLst/>
          </a:prstGeom>
        </p:spPr>
        <p:txBody>
          <a:bodyPr wrap="square">
            <a:spAutoFit/>
          </a:bodyPr>
          <a:lstStyle/>
          <a:p>
            <a:pPr algn="just">
              <a:spcBef>
                <a:spcPts val="1200"/>
              </a:spcBef>
              <a:spcAft>
                <a:spcPts val="300"/>
              </a:spcAft>
              <a:buClr>
                <a:srgbClr val="9D1D1D"/>
              </a:buClr>
              <a:buSzPts val="2800"/>
              <a:defRPr/>
            </a:pPr>
            <a:r>
              <a:rPr lang="tr-TR" sz="2400" b="1" i="1" u="sng" dirty="0"/>
              <a:t>Kimler Katılabilir?</a:t>
            </a:r>
          </a:p>
          <a:p>
            <a:pPr indent="-457200" algn="just">
              <a:lnSpc>
                <a:spcPct val="100000"/>
              </a:lnSpc>
              <a:spcBef>
                <a:spcPts val="1200"/>
              </a:spcBef>
              <a:spcAft>
                <a:spcPts val="300"/>
              </a:spcAft>
              <a:buClr>
                <a:srgbClr val="9D1D1D"/>
              </a:buClr>
              <a:buSzPts val="2800"/>
              <a:buBlip>
                <a:blip r:embed="rId3"/>
              </a:buBlip>
              <a:defRPr/>
            </a:pPr>
            <a:r>
              <a:rPr lang="tr-TR" sz="2000" dirty="0"/>
              <a:t>Kuruma kayıtlı işsizler içinde SGK’ya </a:t>
            </a:r>
            <a:r>
              <a:rPr lang="tr-TR" sz="2000" b="1" dirty="0"/>
              <a:t>19</a:t>
            </a:r>
            <a:r>
              <a:rPr lang="tr-TR" sz="2000" dirty="0"/>
              <a:t> – Mevsim Bitimi </a:t>
            </a:r>
            <a:r>
              <a:rPr lang="tr-TR" sz="2000" b="1" dirty="0"/>
              <a:t>20 </a:t>
            </a:r>
            <a:r>
              <a:rPr lang="tr-TR" sz="2000" dirty="0"/>
              <a:t>– Kampanya Bitimi </a:t>
            </a:r>
            <a:r>
              <a:rPr lang="tr-TR" sz="2000" b="1" dirty="0"/>
              <a:t>30</a:t>
            </a:r>
            <a:r>
              <a:rPr lang="tr-TR" sz="2000" dirty="0"/>
              <a:t> – Vize Süresinin Bitimi kodları ile işten çıkışı yapılmamış olmak.</a:t>
            </a:r>
            <a:endParaRPr lang="tr-TR" sz="1000" dirty="0"/>
          </a:p>
          <a:p>
            <a:pPr indent="-457200" algn="just">
              <a:lnSpc>
                <a:spcPct val="100000"/>
              </a:lnSpc>
              <a:spcBef>
                <a:spcPts val="1200"/>
              </a:spcBef>
              <a:spcAft>
                <a:spcPts val="300"/>
              </a:spcAft>
              <a:buClr>
                <a:srgbClr val="9D1D1D"/>
              </a:buClr>
              <a:buSzPts val="2800"/>
              <a:buBlip>
                <a:blip r:embed="rId3"/>
              </a:buBlip>
              <a:defRPr/>
            </a:pPr>
            <a:r>
              <a:rPr lang="tr-TR" sz="2000" dirty="0"/>
              <a:t>İşverenin birinci ya da ikinci derece kan hısımı veya eşi olmamak.</a:t>
            </a:r>
          </a:p>
          <a:p>
            <a:pPr indent="-457200" algn="just">
              <a:lnSpc>
                <a:spcPct val="100000"/>
              </a:lnSpc>
              <a:spcBef>
                <a:spcPts val="1200"/>
              </a:spcBef>
              <a:spcAft>
                <a:spcPts val="300"/>
              </a:spcAft>
              <a:buClr>
                <a:srgbClr val="9D1D1D"/>
              </a:buClr>
              <a:buSzPts val="2800"/>
              <a:buBlip>
                <a:blip r:embed="rId3"/>
              </a:buBlip>
              <a:defRPr/>
            </a:pPr>
            <a:r>
              <a:rPr lang="tr-TR" sz="2000" dirty="0"/>
              <a:t>Programa başladığı tarihten önceki </a:t>
            </a:r>
            <a:r>
              <a:rPr lang="tr-TR" sz="2000" b="1" dirty="0"/>
              <a:t>bir yıl </a:t>
            </a:r>
            <a:r>
              <a:rPr lang="tr-TR" sz="2000" dirty="0"/>
              <a:t>içerisinde program düzenlenecek işverene ait vergi numarası altında yer alan işyerlerinde sigortalı olmamak / çalışmamış olmak.</a:t>
            </a:r>
          </a:p>
          <a:p>
            <a:pPr indent="-457200" algn="just">
              <a:lnSpc>
                <a:spcPct val="100000"/>
              </a:lnSpc>
              <a:spcBef>
                <a:spcPts val="1200"/>
              </a:spcBef>
              <a:spcAft>
                <a:spcPts val="300"/>
              </a:spcAft>
              <a:buClr>
                <a:srgbClr val="9D1D1D"/>
              </a:buClr>
              <a:buSzPts val="2800"/>
              <a:buBlip>
                <a:blip r:embed="rId3"/>
              </a:buBlip>
              <a:defRPr/>
            </a:pPr>
            <a:r>
              <a:rPr lang="tr-TR" sz="2000" dirty="0"/>
              <a:t>Eğitim şartı aranmamaktadır, öğrenciler de katılabilecektir.</a:t>
            </a:r>
          </a:p>
          <a:p>
            <a:pPr indent="-457200" algn="just">
              <a:lnSpc>
                <a:spcPct val="100000"/>
              </a:lnSpc>
              <a:spcBef>
                <a:spcPts val="1200"/>
              </a:spcBef>
              <a:spcAft>
                <a:spcPts val="300"/>
              </a:spcAft>
              <a:buClr>
                <a:srgbClr val="9D1D1D"/>
              </a:buClr>
              <a:buSzPts val="2800"/>
              <a:buBlip>
                <a:blip r:embed="rId3"/>
              </a:buBlip>
              <a:defRPr/>
            </a:pPr>
            <a:endParaRPr lang="tr-TR" i="1" dirty="0">
              <a:solidFill>
                <a:srgbClr val="2268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222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14" name="Dikdörtgen 13">
            <a:extLst>
              <a:ext uri="{FF2B5EF4-FFF2-40B4-BE49-F238E27FC236}">
                <a16:creationId xmlns:a16="http://schemas.microsoft.com/office/drawing/2014/main" id="{40D02C22-B86B-47B5-ADE1-262686D15FF2}"/>
              </a:ext>
            </a:extLst>
          </p:cNvPr>
          <p:cNvSpPr/>
          <p:nvPr/>
        </p:nvSpPr>
        <p:spPr>
          <a:xfrm>
            <a:off x="606334" y="1828184"/>
            <a:ext cx="10613571" cy="6009337"/>
          </a:xfrm>
          <a:prstGeom prst="rect">
            <a:avLst/>
          </a:prstGeom>
        </p:spPr>
        <p:txBody>
          <a:bodyPr wrap="square">
            <a:spAutoFit/>
          </a:bodyPr>
          <a:lstStyle/>
          <a:p>
            <a:pPr algn="just">
              <a:spcBef>
                <a:spcPts val="1200"/>
              </a:spcBef>
              <a:spcAft>
                <a:spcPts val="300"/>
              </a:spcAft>
              <a:buClr>
                <a:srgbClr val="9D1D1D"/>
              </a:buClr>
              <a:buSzPts val="2800"/>
              <a:defRPr/>
            </a:pPr>
            <a:r>
              <a:rPr lang="tr-TR" sz="2400" b="1" i="1" u="sng" dirty="0"/>
              <a:t>Program Süresi</a:t>
            </a:r>
          </a:p>
          <a:p>
            <a:pPr indent="-457200" algn="just">
              <a:lnSpc>
                <a:spcPct val="100000"/>
              </a:lnSpc>
              <a:spcBef>
                <a:spcPts val="1200"/>
              </a:spcBef>
              <a:spcAft>
                <a:spcPts val="300"/>
              </a:spcAft>
              <a:buClr>
                <a:srgbClr val="9D1D1D"/>
              </a:buClr>
              <a:buSzPts val="2800"/>
              <a:buBlip>
                <a:blip r:embed="rId3"/>
              </a:buBlip>
              <a:defRPr/>
            </a:pPr>
            <a:r>
              <a:rPr lang="tr-TR" dirty="0"/>
              <a:t>Programlar, günlük </a:t>
            </a:r>
            <a:r>
              <a:rPr lang="tr-TR" sz="2000" b="1" dirty="0"/>
              <a:t>en az beş en fazla sekiz saat </a:t>
            </a:r>
            <a:r>
              <a:rPr lang="tr-TR" dirty="0"/>
              <a:t>olmak üzere, </a:t>
            </a:r>
            <a:r>
              <a:rPr lang="tr-TR" sz="2000" b="1" dirty="0"/>
              <a:t>haftalık kırk beş saatten </a:t>
            </a:r>
            <a:r>
              <a:rPr lang="tr-TR" dirty="0"/>
              <a:t>ve </a:t>
            </a:r>
            <a:r>
              <a:rPr lang="tr-TR" sz="2000" b="1" dirty="0"/>
              <a:t>altı günden</a:t>
            </a:r>
            <a:r>
              <a:rPr lang="tr-TR" sz="2000" dirty="0"/>
              <a:t>, </a:t>
            </a:r>
            <a:r>
              <a:rPr lang="tr-TR" dirty="0"/>
              <a:t>toplamda tehlikeli ve çok tehlikeli işlerde düzenlenecek programlar hariç </a:t>
            </a:r>
            <a:r>
              <a:rPr lang="tr-TR" sz="2000" b="1" dirty="0"/>
              <a:t>yüz elli altı (156) </a:t>
            </a:r>
            <a:r>
              <a:rPr lang="tr-TR" dirty="0"/>
              <a:t>fiili günden fazla olamayacaktır.</a:t>
            </a:r>
          </a:p>
          <a:p>
            <a:pPr indent="-457200" algn="just">
              <a:lnSpc>
                <a:spcPct val="100000"/>
              </a:lnSpc>
              <a:spcBef>
                <a:spcPts val="1200"/>
              </a:spcBef>
              <a:spcAft>
                <a:spcPts val="300"/>
              </a:spcAft>
              <a:buClr>
                <a:srgbClr val="9D1D1D"/>
              </a:buClr>
              <a:buSzPts val="2800"/>
              <a:buBlip>
                <a:blip r:embed="rId3"/>
              </a:buBlip>
              <a:defRPr/>
            </a:pPr>
            <a:r>
              <a:rPr lang="tr-TR" dirty="0"/>
              <a:t>Tehlikeli ve çok tehlikeli işlerde düzenlenecek programlar da dâhil olmak üzere program süresi hiçbir koşulda </a:t>
            </a:r>
            <a:r>
              <a:rPr lang="tr-TR" sz="2000" b="1" dirty="0"/>
              <a:t>iki yüz kırk (240) </a:t>
            </a:r>
            <a:r>
              <a:rPr lang="tr-TR" dirty="0"/>
              <a:t>fiili günden fazla olamayacak ve düzenlenecek programların süresi izleyen yılın Haziran ayının 30’unu geçemeyecektir.</a:t>
            </a:r>
          </a:p>
          <a:p>
            <a:pPr algn="just">
              <a:spcBef>
                <a:spcPts val="1200"/>
              </a:spcBef>
              <a:spcAft>
                <a:spcPts val="300"/>
              </a:spcAft>
              <a:buClr>
                <a:srgbClr val="9D1D1D"/>
              </a:buClr>
              <a:buSzPts val="2800"/>
              <a:defRPr/>
            </a:pPr>
            <a:r>
              <a:rPr lang="tr-TR" sz="2400" b="1" i="1" u="sng" dirty="0"/>
              <a:t>Zaruri Gider Ödemesi</a:t>
            </a:r>
          </a:p>
          <a:p>
            <a:pPr indent="-457200" algn="just">
              <a:lnSpc>
                <a:spcPct val="100000"/>
              </a:lnSpc>
              <a:spcBef>
                <a:spcPts val="1200"/>
              </a:spcBef>
              <a:spcAft>
                <a:spcPts val="300"/>
              </a:spcAft>
              <a:buClr>
                <a:srgbClr val="9D1D1D"/>
              </a:buClr>
              <a:buSzPts val="2800"/>
              <a:buBlip>
                <a:blip r:embed="rId3"/>
              </a:buBlip>
              <a:defRPr/>
            </a:pPr>
            <a:r>
              <a:rPr lang="tr-TR" dirty="0"/>
              <a:t>Katılımcılara programa devam ettiği günler için zaruri gider ödenecektir. </a:t>
            </a:r>
            <a:r>
              <a:rPr lang="tr-TR" sz="2000" b="1" dirty="0"/>
              <a:t>(Günlük </a:t>
            </a:r>
            <a:r>
              <a:rPr lang="tr-TR" sz="2000" b="1" dirty="0" smtClean="0"/>
              <a:t>653,93 TL</a:t>
            </a:r>
            <a:r>
              <a:rPr lang="tr-TR" sz="2000" b="1" dirty="0"/>
              <a:t>)</a:t>
            </a:r>
          </a:p>
          <a:p>
            <a:pPr indent="-457200">
              <a:lnSpc>
                <a:spcPct val="100000"/>
              </a:lnSpc>
              <a:spcBef>
                <a:spcPts val="1200"/>
              </a:spcBef>
              <a:spcAft>
                <a:spcPts val="300"/>
              </a:spcAft>
              <a:buClr>
                <a:srgbClr val="9D1D1D"/>
              </a:buClr>
              <a:buSzPts val="2800"/>
              <a:buBlip>
                <a:blip r:embed="rId3"/>
              </a:buBlip>
              <a:defRPr/>
            </a:pPr>
            <a:r>
              <a:rPr lang="tr-TR" dirty="0"/>
              <a:t>Her bir katılımcı için SGK’ya </a:t>
            </a:r>
            <a:r>
              <a:rPr lang="tr-TR" b="1" dirty="0"/>
              <a:t>iş kazası ve meslek hastalığı </a:t>
            </a:r>
            <a:r>
              <a:rPr lang="tr-TR" dirty="0"/>
              <a:t>ile </a:t>
            </a:r>
            <a:r>
              <a:rPr lang="tr-TR" b="1" dirty="0"/>
              <a:t>genel sağlık sigortası </a:t>
            </a:r>
            <a:r>
              <a:rPr lang="tr-TR" dirty="0"/>
              <a:t>prim ödemesi yapılacaktır. </a:t>
            </a:r>
          </a:p>
          <a:p>
            <a:pPr algn="just">
              <a:spcBef>
                <a:spcPts val="1200"/>
              </a:spcBef>
              <a:spcAft>
                <a:spcPts val="300"/>
              </a:spcAft>
              <a:buClr>
                <a:srgbClr val="9D1D1D"/>
              </a:buClr>
              <a:buSzPts val="2800"/>
              <a:defRPr/>
            </a:pPr>
            <a:endParaRPr lang="tr-TR" b="1" i="1" u="sng" dirty="0">
              <a:solidFill>
                <a:srgbClr val="226899"/>
              </a:solidFill>
              <a:effectLst>
                <a:outerShdw blurRad="38100" dist="38100" dir="2700000" algn="tl">
                  <a:srgbClr val="000000">
                    <a:alpha val="43137"/>
                  </a:srgbClr>
                </a:outerShdw>
              </a:effectLst>
            </a:endParaRPr>
          </a:p>
          <a:p>
            <a:pPr indent="-457200" algn="just">
              <a:lnSpc>
                <a:spcPct val="100000"/>
              </a:lnSpc>
              <a:spcBef>
                <a:spcPts val="1200"/>
              </a:spcBef>
              <a:spcAft>
                <a:spcPts val="300"/>
              </a:spcAft>
              <a:buClr>
                <a:srgbClr val="9D1D1D"/>
              </a:buClr>
              <a:buSzPts val="2800"/>
              <a:buBlip>
                <a:blip r:embed="rId3"/>
              </a:buBlip>
              <a:defRPr/>
            </a:pPr>
            <a:endParaRPr lang="tr-TR" i="1" dirty="0">
              <a:solidFill>
                <a:srgbClr val="C00000"/>
              </a:solidFill>
              <a:effectLst>
                <a:outerShdw blurRad="38100" dist="38100" dir="2700000" algn="tl">
                  <a:srgbClr val="000000">
                    <a:alpha val="43137"/>
                  </a:srgbClr>
                </a:outerShdw>
              </a:effectLst>
            </a:endParaRPr>
          </a:p>
          <a:p>
            <a:pPr algn="just">
              <a:lnSpc>
                <a:spcPct val="100000"/>
              </a:lnSpc>
              <a:spcBef>
                <a:spcPts val="1200"/>
              </a:spcBef>
              <a:spcAft>
                <a:spcPts val="300"/>
              </a:spcAft>
              <a:buClr>
                <a:srgbClr val="9D1D1D"/>
              </a:buClr>
              <a:buSzPts val="2800"/>
              <a:defRPr/>
            </a:pPr>
            <a:endParaRPr lang="tr-TR" i="1" dirty="0">
              <a:solidFill>
                <a:srgbClr val="C00000"/>
              </a:solidFill>
              <a:effectLst>
                <a:outerShdw blurRad="38100" dist="38100" dir="2700000" algn="tl">
                  <a:srgbClr val="000000">
                    <a:alpha val="43137"/>
                  </a:srgbClr>
                </a:outerShdw>
              </a:effectLst>
            </a:endParaRPr>
          </a:p>
          <a:p>
            <a:pPr indent="-457200" algn="just">
              <a:lnSpc>
                <a:spcPct val="100000"/>
              </a:lnSpc>
              <a:spcBef>
                <a:spcPts val="1200"/>
              </a:spcBef>
              <a:spcAft>
                <a:spcPts val="300"/>
              </a:spcAft>
              <a:buClr>
                <a:srgbClr val="9D1D1D"/>
              </a:buClr>
              <a:buSzPts val="2800"/>
              <a:buBlip>
                <a:blip r:embed="rId3"/>
              </a:buBlip>
              <a:defRPr/>
            </a:pPr>
            <a:endParaRPr lang="tr-TR" i="1" dirty="0">
              <a:solidFill>
                <a:srgbClr val="2268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164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6906"/>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519303"/>
            <a:ext cx="10870634" cy="4616648"/>
          </a:xfrm>
          <a:prstGeom prst="rect">
            <a:avLst/>
          </a:prstGeom>
          <a:noFill/>
        </p:spPr>
        <p:txBody>
          <a:bodyPr wrap="square" rtlCol="0">
            <a:spAutoFit/>
          </a:bodyPr>
          <a:lstStyle/>
          <a:p>
            <a:pPr marL="285750" indent="-285750" algn="just">
              <a:buFont typeface="Arial" panose="020B0604020202020204" pitchFamily="34" charset="0"/>
              <a:buChar char="•"/>
            </a:pPr>
            <a:endParaRPr lang="tr-TR" sz="2400" b="1" i="1" u="sng" dirty="0"/>
          </a:p>
          <a:p>
            <a:pPr algn="just"/>
            <a:r>
              <a:rPr lang="tr-TR" sz="2400" b="1" i="1" u="sng" dirty="0"/>
              <a:t>Sıkça Sorulan Sorular:</a:t>
            </a:r>
          </a:p>
          <a:p>
            <a:pPr algn="just"/>
            <a:endParaRPr lang="tr-TR" sz="2800" b="1" i="1" u="sng" dirty="0"/>
          </a:p>
          <a:p>
            <a:pPr algn="just"/>
            <a:r>
              <a:rPr lang="tr-TR" sz="2200" b="1" i="1" dirty="0"/>
              <a:t>S) Halihazırda işyerimde İşbaşı Eğitim Programından yararlanmaktayım. İSDEP kapsamında katılımcı alabilir miyim?</a:t>
            </a:r>
          </a:p>
          <a:p>
            <a:pPr algn="just"/>
            <a:endParaRPr lang="tr-TR" sz="2000" b="1" i="1" dirty="0"/>
          </a:p>
          <a:p>
            <a:pPr marL="342900" indent="-342900" algn="just">
              <a:buFont typeface="Arial" panose="020B0604020202020204" pitchFamily="34" charset="0"/>
              <a:buChar char="•"/>
            </a:pPr>
            <a:r>
              <a:rPr lang="tr-TR" sz="2000" b="1" i="1" dirty="0">
                <a:effectLst>
                  <a:outerShdw blurRad="38100" dist="38100" dir="2700000" algn="tl">
                    <a:srgbClr val="000000">
                      <a:alpha val="43137"/>
                    </a:srgbClr>
                  </a:outerShdw>
                </a:effectLst>
              </a:rPr>
              <a:t> </a:t>
            </a:r>
            <a:r>
              <a:rPr lang="tr-TR" dirty="0"/>
              <a:t>İşbaşı eğitim programı düzenlenen işyerlerinde de kullanılan kontenjandan bağımsız olarak </a:t>
            </a:r>
            <a:r>
              <a:rPr lang="tr-TR" sz="2000" b="1" dirty="0"/>
              <a:t>Uygulamalı Eğitim Programı düzenlenebilecektir</a:t>
            </a:r>
            <a:r>
              <a:rPr lang="tr-TR" dirty="0"/>
              <a:t>. </a:t>
            </a:r>
          </a:p>
          <a:p>
            <a:pPr marL="342900" indent="-342900" algn="just">
              <a:buFont typeface="Arial" panose="020B0604020202020204" pitchFamily="34" charset="0"/>
              <a:buChar char="•"/>
            </a:pPr>
            <a:r>
              <a:rPr lang="tr-TR" dirty="0"/>
              <a:t>Yüzde 30 İEP kontenjanı kullanan işyerleri </a:t>
            </a:r>
            <a:r>
              <a:rPr lang="tr-TR" sz="2000" b="1" dirty="0"/>
              <a:t>UEP kapsamında da ilave yüzde 30 kontenjan </a:t>
            </a:r>
            <a:r>
              <a:rPr lang="tr-TR" dirty="0"/>
              <a:t>kullanabilecektir. Söz konusu kontenjan kullanma kuralı mesleki eğitim kursu düzenlenen işyerleri için de geçerli olacaktır. </a:t>
            </a:r>
          </a:p>
          <a:p>
            <a:pPr algn="just"/>
            <a:endParaRPr lang="tr-TR" b="1" dirty="0"/>
          </a:p>
          <a:p>
            <a:pPr algn="just"/>
            <a:endParaRPr lang="tr-TR" dirty="0"/>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87102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9872"/>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385001"/>
            <a:ext cx="10870634" cy="5632311"/>
          </a:xfrm>
          <a:prstGeom prst="rect">
            <a:avLst/>
          </a:prstGeom>
          <a:noFill/>
        </p:spPr>
        <p:txBody>
          <a:bodyPr wrap="square" rtlCol="0">
            <a:spAutoFit/>
          </a:bodyPr>
          <a:lstStyle/>
          <a:p>
            <a:pPr marL="285750" indent="-285750" algn="just">
              <a:buFont typeface="Arial" panose="020B0604020202020204" pitchFamily="34" charset="0"/>
              <a:buChar char="•"/>
            </a:pPr>
            <a:endParaRPr lang="tr-TR" sz="3200" b="1" i="1" u="sng" dirty="0"/>
          </a:p>
          <a:p>
            <a:pPr algn="just"/>
            <a:r>
              <a:rPr lang="tr-TR" sz="2400" b="1" i="1" u="sng" dirty="0"/>
              <a:t>Sıkça Sorulan Sorular:</a:t>
            </a:r>
          </a:p>
          <a:p>
            <a:pPr algn="just"/>
            <a:endParaRPr lang="tr-TR" sz="2000" b="1" i="1" dirty="0"/>
          </a:p>
          <a:p>
            <a:pPr algn="just"/>
            <a:r>
              <a:rPr lang="tr-TR" sz="2200" b="1" i="1" dirty="0"/>
              <a:t>S) Halihazırda işyerimde SES Programından yararlanmaktayım. İSDEP kapsamında katılımcı alabilir miyim?</a:t>
            </a:r>
          </a:p>
          <a:p>
            <a:pPr algn="just"/>
            <a:endParaRPr lang="tr-TR" sz="2000" b="1" i="1" dirty="0"/>
          </a:p>
          <a:p>
            <a:pPr marL="342900" indent="-342900" algn="just">
              <a:buFont typeface="Arial" panose="020B0604020202020204" pitchFamily="34" charset="0"/>
              <a:buChar char="•"/>
            </a:pPr>
            <a:r>
              <a:rPr lang="tr-TR" dirty="0"/>
              <a:t>Aynı işyerinde birden fazla yabancı kaynaklı programın eş zamanlı olarak düzenlenmesine izin verilmeyecektir. </a:t>
            </a:r>
          </a:p>
          <a:p>
            <a:pPr algn="just"/>
            <a:endParaRPr lang="tr-TR" dirty="0"/>
          </a:p>
          <a:p>
            <a:pPr algn="just"/>
            <a:r>
              <a:rPr lang="tr-TR" sz="2200" b="1" i="1" dirty="0"/>
              <a:t>S) Daha önce İşbaşı Eğitim Programından (İEP) yararlandım, İSDEP’e de katılabilir miyim?</a:t>
            </a:r>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tr-TR" dirty="0"/>
              <a:t>Kurumumuz tarafından düzenlenen herhangi bir kurs veya programdan yararlanmış olan kişiler (çalışanların mesleki eğitimi hariç) altı aylık bekleme süresini tamamlamalarının ardından Proje kapsamındaki programlardan yararlanabileceklerdir.</a:t>
            </a:r>
          </a:p>
          <a:p>
            <a:pPr algn="just"/>
            <a:endParaRPr lang="tr-TR" dirty="0"/>
          </a:p>
          <a:p>
            <a:pPr marL="342900" indent="-342900" algn="just">
              <a:buFont typeface="Arial" panose="020B0604020202020204" pitchFamily="34" charset="0"/>
              <a:buChar char="•"/>
            </a:pPr>
            <a:endParaRPr lang="tr-TR" b="1" dirty="0"/>
          </a:p>
          <a:p>
            <a:pPr algn="just"/>
            <a:endParaRPr lang="tr-TR" dirty="0"/>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93459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902797"/>
            <a:ext cx="10870634" cy="4955203"/>
          </a:xfrm>
          <a:prstGeom prst="rect">
            <a:avLst/>
          </a:prstGeom>
          <a:noFill/>
        </p:spPr>
        <p:txBody>
          <a:bodyPr wrap="square" rtlCol="0">
            <a:spAutoFit/>
          </a:bodyPr>
          <a:lstStyle/>
          <a:p>
            <a:pPr algn="just"/>
            <a:r>
              <a:rPr lang="tr-TR" sz="2400" b="1" i="1" u="sng" dirty="0"/>
              <a:t>Sıkça Sorulan Sorular:</a:t>
            </a:r>
          </a:p>
          <a:p>
            <a:pPr algn="just"/>
            <a:endParaRPr lang="tr-TR" sz="2400" b="1" i="1" dirty="0"/>
          </a:p>
          <a:p>
            <a:pPr algn="just"/>
            <a:r>
              <a:rPr lang="tr-TR" sz="2200" b="1" i="1" dirty="0"/>
              <a:t>S) Daha önce işyerimde çalışmış ancak şu anda çalışmayan kişi İSDEP kapsamında işyerimde çalışabilir mi?</a:t>
            </a:r>
          </a:p>
          <a:p>
            <a:pPr marL="285750" indent="-285750">
              <a:buFont typeface="Arial" panose="020B0604020202020204" pitchFamily="34" charset="0"/>
              <a:buChar char="•"/>
            </a:pPr>
            <a:r>
              <a:rPr lang="tr-TR" sz="2000" dirty="0"/>
              <a:t>Programa başladığı tarihten önceki bir yıl içinde program düzenlenen işverene ait vergi numarası altında yer almakta olan herhangi bir işyerinde çalışmış olan kişiler programa katılamayacaklardır.</a:t>
            </a:r>
          </a:p>
          <a:p>
            <a:pPr marL="285750" indent="-285750">
              <a:buFont typeface="Arial" panose="020B0604020202020204" pitchFamily="34" charset="0"/>
              <a:buChar char="•"/>
            </a:pPr>
            <a:endParaRPr lang="tr-TR" sz="2000" dirty="0"/>
          </a:p>
          <a:p>
            <a:pPr algn="just"/>
            <a:r>
              <a:rPr lang="tr-TR" sz="2200" b="1" i="1" dirty="0"/>
              <a:t>S) İşsizlik ödeneği alan kişiler İSDEP’e katılabilir mi?</a:t>
            </a:r>
          </a:p>
          <a:p>
            <a:pPr marL="285750" indent="-285750">
              <a:buFont typeface="Arial" panose="020B0604020202020204" pitchFamily="34" charset="0"/>
              <a:buChar char="•"/>
            </a:pPr>
            <a:r>
              <a:rPr lang="tr-TR" sz="2000" dirty="0"/>
              <a:t>işsizlik ödeneği alan kişiler de katılımcı olabilirler. Ancak bu kişiler işsizlik ödeneği aldıkları süre boyunca işten ayrılma bildirgesinin tarafı olan işyerinin bağlı olduğu vergi numarası altında yer alan işyerlerinde düzenlenen programda katılımcı olamayacaklardır.</a:t>
            </a:r>
          </a:p>
          <a:p>
            <a:pPr marL="342900" indent="-342900" algn="just">
              <a:buFont typeface="Arial" panose="020B0604020202020204" pitchFamily="34" charset="0"/>
              <a:buChar char="•"/>
            </a:pPr>
            <a:endParaRPr lang="tr-TR" b="1" dirty="0"/>
          </a:p>
          <a:p>
            <a:pPr algn="just"/>
            <a:endParaRPr lang="tr-TR" dirty="0"/>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359142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3"/>
          <a:stretch>
            <a:fillRect/>
          </a:stretch>
        </p:blipFill>
        <p:spPr>
          <a:xfrm>
            <a:off x="3048" y="-1483"/>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868580"/>
            <a:ext cx="10870634" cy="3447098"/>
          </a:xfrm>
          <a:prstGeom prst="rect">
            <a:avLst/>
          </a:prstGeom>
          <a:noFill/>
        </p:spPr>
        <p:txBody>
          <a:bodyPr wrap="square" rtlCol="0">
            <a:spAutoFit/>
          </a:bodyPr>
          <a:lstStyle/>
          <a:p>
            <a:pPr algn="just"/>
            <a:r>
              <a:rPr lang="tr-TR" sz="2400" b="1" i="1" u="sng" dirty="0"/>
              <a:t>Sıkça Sorulan Sorular:</a:t>
            </a:r>
          </a:p>
          <a:p>
            <a:pPr algn="just"/>
            <a:endParaRPr lang="tr-TR" sz="2200" b="1" i="1" dirty="0"/>
          </a:p>
          <a:p>
            <a:pPr algn="just"/>
            <a:r>
              <a:rPr lang="tr-TR" sz="2200" b="1" i="1" dirty="0"/>
              <a:t>S) Hangi mesleklerde program düzenlenecektir. Örneğin beden işçisi olarak çalıştırabilir miyim ?</a:t>
            </a:r>
          </a:p>
          <a:p>
            <a:pPr algn="just"/>
            <a:endParaRPr lang="tr-TR" sz="2000" b="1" i="1" dirty="0"/>
          </a:p>
          <a:p>
            <a:pPr marL="285750" indent="-285750" algn="just">
              <a:buFont typeface="Arial" panose="020B0604020202020204" pitchFamily="34" charset="0"/>
              <a:buChar char="•"/>
            </a:pPr>
            <a:r>
              <a:rPr lang="tr-TR" dirty="0"/>
              <a:t>Programın amacı kısmında yer verilen açıklamalar doğrultusunda sadece</a:t>
            </a:r>
            <a:r>
              <a:rPr lang="tr-TR" b="1" i="1" dirty="0"/>
              <a:t> </a:t>
            </a:r>
            <a:r>
              <a:rPr lang="tr-TR" b="1" dirty="0"/>
              <a:t>katılımcının mesleki deneyim kazanmasını sağlayacak mesleklerde</a:t>
            </a:r>
            <a:r>
              <a:rPr lang="tr-TR" dirty="0"/>
              <a:t> program düzenlenebilecektir.</a:t>
            </a:r>
          </a:p>
          <a:p>
            <a:pPr marL="285750" indent="-285750" algn="just">
              <a:buFont typeface="Arial" panose="020B0604020202020204" pitchFamily="34" charset="0"/>
              <a:buChar char="•"/>
            </a:pPr>
            <a:r>
              <a:rPr lang="tr-TR" dirty="0"/>
              <a:t>Bu kapsamda Türk Meslekler Sözlüğünde meslek ana grubu </a:t>
            </a:r>
            <a:r>
              <a:rPr lang="tr-TR" b="1" i="1" dirty="0"/>
              <a:t>“Nitelik Gerektirmeyen Meslekler”</a:t>
            </a:r>
            <a:r>
              <a:rPr lang="tr-TR" dirty="0"/>
              <a:t> olarak belirlenen mesleklerde program düzenlenemeyecektir.</a:t>
            </a:r>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50437580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1483"/>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562712"/>
            <a:ext cx="10870634" cy="2862322"/>
          </a:xfrm>
          <a:prstGeom prst="rect">
            <a:avLst/>
          </a:prstGeom>
          <a:noFill/>
        </p:spPr>
        <p:txBody>
          <a:bodyPr wrap="square" rtlCol="0">
            <a:spAutoFit/>
          </a:bodyPr>
          <a:lstStyle/>
          <a:p>
            <a:pPr marL="285750" indent="-285750" algn="just">
              <a:buFont typeface="Arial" panose="020B0604020202020204" pitchFamily="34" charset="0"/>
              <a:buChar char="•"/>
            </a:pPr>
            <a:endParaRPr lang="tr-TR" sz="2000" dirty="0"/>
          </a:p>
          <a:p>
            <a:pPr algn="just"/>
            <a:r>
              <a:rPr lang="tr-TR" sz="2400" b="1" i="1" u="sng" dirty="0"/>
              <a:t>Sıkça Sorulan Sorular:</a:t>
            </a:r>
          </a:p>
          <a:p>
            <a:pPr algn="just"/>
            <a:endParaRPr lang="tr-TR" sz="2000" b="1" dirty="0"/>
          </a:p>
          <a:p>
            <a:pPr algn="just"/>
            <a:r>
              <a:rPr lang="tr-TR" sz="2200" b="1" i="1" dirty="0"/>
              <a:t>S) Program kapsamındaki kişileri ne kadar süreyle istihdam etmek zorundayım?</a:t>
            </a:r>
          </a:p>
          <a:p>
            <a:pPr marL="285750" indent="-285750" algn="just">
              <a:buFont typeface="Arial" panose="020B0604020202020204" pitchFamily="34" charset="0"/>
              <a:buChar char="•"/>
            </a:pPr>
            <a:r>
              <a:rPr lang="tr-TR" sz="2000" dirty="0"/>
              <a:t>Katılımcıların en az yüzde </a:t>
            </a:r>
            <a:r>
              <a:rPr lang="tr-TR" sz="2000" dirty="0" smtClean="0"/>
              <a:t>yirmisini </a:t>
            </a:r>
            <a:r>
              <a:rPr lang="tr-TR" sz="2000" dirty="0"/>
              <a:t>altmış günden az olmamak üzere program </a:t>
            </a:r>
            <a:r>
              <a:rPr lang="tr-TR" sz="2000" dirty="0" smtClean="0"/>
              <a:t>süresi kadar süreyle </a:t>
            </a:r>
            <a:r>
              <a:rPr lang="tr-TR" sz="2000" dirty="0"/>
              <a:t>istihdam edeceklerini taahhüt etmeleri zorunludur.</a:t>
            </a:r>
            <a:endParaRPr lang="tr-TR" sz="2000" b="1" i="1" dirty="0">
              <a:effectLst>
                <a:outerShdw blurRad="38100" dist="38100" dir="2700000" algn="tl">
                  <a:srgbClr val="000000">
                    <a:alpha val="43137"/>
                  </a:srgbClr>
                </a:outerShdw>
              </a:effectLst>
            </a:endParaRPr>
          </a:p>
          <a:p>
            <a:pPr algn="just"/>
            <a:endParaRPr lang="tr-TR" dirty="0"/>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318538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1483"/>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544004"/>
            <a:ext cx="10870634" cy="5201424"/>
          </a:xfrm>
          <a:prstGeom prst="rect">
            <a:avLst/>
          </a:prstGeom>
          <a:noFill/>
        </p:spPr>
        <p:txBody>
          <a:bodyPr wrap="square" rtlCol="0">
            <a:spAutoFit/>
          </a:bodyPr>
          <a:lstStyle/>
          <a:p>
            <a:pPr marL="285750" indent="-285750" algn="just">
              <a:buFont typeface="Arial" panose="020B0604020202020204" pitchFamily="34" charset="0"/>
              <a:buChar char="•"/>
            </a:pPr>
            <a:endParaRPr lang="tr-TR" sz="2000" dirty="0"/>
          </a:p>
          <a:p>
            <a:pPr algn="just"/>
            <a:r>
              <a:rPr lang="tr-TR" sz="2400" b="1" i="1" u="sng" dirty="0"/>
              <a:t>Sıkça Sorulan Sorular:</a:t>
            </a:r>
          </a:p>
          <a:p>
            <a:pPr marL="285750" indent="-285750" algn="just">
              <a:buFont typeface="Arial" panose="020B0604020202020204" pitchFamily="34" charset="0"/>
              <a:buChar char="•"/>
            </a:pPr>
            <a:endParaRPr lang="tr-TR" sz="2000" dirty="0"/>
          </a:p>
          <a:p>
            <a:pPr algn="just"/>
            <a:r>
              <a:rPr lang="tr-TR" sz="2200" b="1" i="1" dirty="0"/>
              <a:t>S) Program kapsamındaki kişiler istihdam sürecinde işten ayrılırsa ne olur?</a:t>
            </a:r>
          </a:p>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100" dirty="0"/>
              <a:t>İstihdam edilen katılımcıların veya katılımcı yerine istihdam edilen kişilerin ayrılması </a:t>
            </a:r>
            <a:r>
              <a:rPr lang="tr-TR" sz="2100" dirty="0" smtClean="0"/>
              <a:t>durumunda;</a:t>
            </a:r>
            <a:endParaRPr lang="tr-TR" sz="2100" dirty="0"/>
          </a:p>
          <a:p>
            <a:pPr marL="800100" lvl="1" indent="-342900" algn="just">
              <a:buFont typeface="Arial" panose="020B0604020202020204" pitchFamily="34" charset="0"/>
              <a:buChar char="•"/>
            </a:pPr>
            <a:r>
              <a:rPr lang="tr-TR" sz="2100" dirty="0"/>
              <a:t>varsa </a:t>
            </a:r>
            <a:r>
              <a:rPr lang="tr-TR" sz="2100" b="1" dirty="0"/>
              <a:t>diğer program katılımcıları arasından</a:t>
            </a:r>
            <a:r>
              <a:rPr lang="tr-TR" sz="2100" dirty="0"/>
              <a:t>, </a:t>
            </a:r>
          </a:p>
          <a:p>
            <a:pPr marL="800100" lvl="1" indent="-342900" algn="just">
              <a:buFont typeface="Arial" panose="020B0604020202020204" pitchFamily="34" charset="0"/>
              <a:buChar char="•"/>
            </a:pPr>
            <a:r>
              <a:rPr lang="tr-TR" sz="2100" dirty="0"/>
              <a:t>yoksa </a:t>
            </a:r>
            <a:r>
              <a:rPr lang="tr-TR" sz="2100" b="1" dirty="0"/>
              <a:t>aynı veya yakın meslekte programları tamamlamış kişiler </a:t>
            </a:r>
            <a:r>
              <a:rPr lang="tr-TR" sz="2100" b="1" dirty="0" smtClean="0"/>
              <a:t>İŞKUR’a </a:t>
            </a:r>
            <a:r>
              <a:rPr lang="tr-TR" sz="2100" b="1" dirty="0"/>
              <a:t>kayıtlı </a:t>
            </a:r>
            <a:r>
              <a:rPr lang="tr-TR" sz="2100" b="1" dirty="0" smtClean="0"/>
              <a:t>işsizler arasından</a:t>
            </a:r>
            <a:r>
              <a:rPr lang="tr-TR" sz="2100" dirty="0" smtClean="0"/>
              <a:t>,</a:t>
            </a:r>
            <a:endParaRPr lang="tr-TR" sz="2100" dirty="0"/>
          </a:p>
          <a:p>
            <a:pPr marL="800100" lvl="1" indent="-342900" algn="just">
              <a:buFont typeface="Arial" panose="020B0604020202020204" pitchFamily="34" charset="0"/>
              <a:buChar char="•"/>
            </a:pPr>
            <a:r>
              <a:rPr lang="tr-TR" sz="2100" dirty="0"/>
              <a:t>bunun da bulunmaması halinde en geç istihdama başlama tarihi itibarıyla </a:t>
            </a:r>
            <a:r>
              <a:rPr lang="tr-TR" sz="2100" b="1" dirty="0" smtClean="0"/>
              <a:t>İŞKUR’a kayıtlı işsizler </a:t>
            </a:r>
            <a:r>
              <a:rPr lang="tr-TR" sz="2100" dirty="0" smtClean="0"/>
              <a:t>arasından, </a:t>
            </a:r>
            <a:endParaRPr lang="tr-TR" sz="2100" dirty="0"/>
          </a:p>
          <a:p>
            <a:pPr lvl="1" algn="just"/>
            <a:r>
              <a:rPr lang="tr-TR" sz="2100" dirty="0"/>
              <a:t>ayrılan katılımcıdan kalan süre kadar tamamlaması gerekmektedir. </a:t>
            </a:r>
            <a:endParaRPr lang="tr-TR" sz="2100" b="1" dirty="0"/>
          </a:p>
          <a:p>
            <a:pPr algn="just"/>
            <a:endParaRPr lang="tr-TR" dirty="0"/>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61574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1483"/>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577492"/>
            <a:ext cx="10870634" cy="3939540"/>
          </a:xfrm>
          <a:prstGeom prst="rect">
            <a:avLst/>
          </a:prstGeom>
          <a:noFill/>
        </p:spPr>
        <p:txBody>
          <a:bodyPr wrap="square" rtlCol="0">
            <a:spAutoFit/>
          </a:bodyPr>
          <a:lstStyle/>
          <a:p>
            <a:pPr marL="285750" indent="-285750" algn="just">
              <a:buFont typeface="Arial" panose="020B0604020202020204" pitchFamily="34" charset="0"/>
              <a:buChar char="•"/>
            </a:pPr>
            <a:endParaRPr lang="tr-TR" sz="2000" dirty="0"/>
          </a:p>
          <a:p>
            <a:pPr algn="just"/>
            <a:r>
              <a:rPr lang="tr-TR" sz="2400" b="1" i="1" u="sng" dirty="0"/>
              <a:t>Sıkça Sorulan Sorular:</a:t>
            </a:r>
          </a:p>
          <a:p>
            <a:pPr marL="285750" indent="-285750">
              <a:buFont typeface="Arial" panose="020B0604020202020204" pitchFamily="34" charset="0"/>
              <a:buChar char="•"/>
            </a:pPr>
            <a:endParaRPr lang="tr-TR" dirty="0"/>
          </a:p>
          <a:p>
            <a:pPr algn="just"/>
            <a:r>
              <a:rPr lang="tr-TR" sz="2200" b="1" i="1" dirty="0"/>
              <a:t>S) Programdan yararlanmak istiyorum, nasıl başvuru yapabilirim?</a:t>
            </a:r>
          </a:p>
          <a:p>
            <a:pPr marL="342900" indent="-342900" algn="just">
              <a:buFont typeface="Arial" panose="020B0604020202020204" pitchFamily="34" charset="0"/>
              <a:buChar char="•"/>
            </a:pPr>
            <a:endParaRPr lang="tr-TR" sz="2400" dirty="0"/>
          </a:p>
          <a:p>
            <a:pPr marL="342900" indent="-342900">
              <a:buFont typeface="Arial" panose="020B0604020202020204" pitchFamily="34" charset="0"/>
              <a:buChar char="•"/>
            </a:pPr>
            <a:r>
              <a:rPr lang="tr-TR" sz="2200" dirty="0"/>
              <a:t>İşverenler aşağıdaki internet adresi üzerinden işyeri kayıtlarını çevrim içi olarak yapabilirler. </a:t>
            </a:r>
            <a:r>
              <a:rPr lang="tr-TR" sz="2200" u="sng" dirty="0">
                <a:hlinkClick r:id="rId3"/>
              </a:rPr>
              <a:t>https://esube.iskur.gov.tr/</a:t>
            </a:r>
            <a:endParaRPr lang="tr-TR" sz="2200" dirty="0"/>
          </a:p>
          <a:p>
            <a:pPr marL="342900" indent="-342900">
              <a:buFont typeface="Arial" panose="020B0604020202020204" pitchFamily="34" charset="0"/>
              <a:buChar char="•"/>
            </a:pPr>
            <a:r>
              <a:rPr lang="tr-TR" sz="2200" dirty="0"/>
              <a:t>Daha sonra kayıtlarının olduğu Çalışma ve İş Kurumu İl Müdürlüğü veya Hizmet Merkezinden projeyle ilgili detaylı bilgi alabilir ve işlem yapabilirler. </a:t>
            </a:r>
          </a:p>
          <a:p>
            <a:pPr algn="just"/>
            <a:endParaRPr lang="tr-TR" dirty="0"/>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417704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1483"/>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2207" y="1583431"/>
            <a:ext cx="10870634" cy="4062651"/>
          </a:xfrm>
          <a:prstGeom prst="rect">
            <a:avLst/>
          </a:prstGeom>
          <a:noFill/>
        </p:spPr>
        <p:txBody>
          <a:bodyPr wrap="square" rtlCol="0">
            <a:spAutoFit/>
          </a:bodyPr>
          <a:lstStyle/>
          <a:p>
            <a:pPr marL="285750" indent="-285750" algn="just">
              <a:buFont typeface="Arial" panose="020B0604020202020204" pitchFamily="34" charset="0"/>
              <a:buChar char="•"/>
            </a:pPr>
            <a:endParaRPr lang="tr-TR" sz="2000" dirty="0"/>
          </a:p>
          <a:p>
            <a:pPr algn="just"/>
            <a:r>
              <a:rPr lang="tr-TR" sz="2400" b="1" i="1" u="sng" dirty="0"/>
              <a:t>Sıkça Sorulan Sorular:</a:t>
            </a:r>
          </a:p>
          <a:p>
            <a:pPr marL="285750" indent="-285750">
              <a:buFont typeface="Arial" panose="020B0604020202020204" pitchFamily="34" charset="0"/>
              <a:buChar char="•"/>
            </a:pPr>
            <a:endParaRPr lang="tr-TR" dirty="0"/>
          </a:p>
          <a:p>
            <a:pPr algn="just"/>
            <a:r>
              <a:rPr lang="tr-TR" sz="2200" b="1" i="1" dirty="0"/>
              <a:t>S) Kendi bulduğum kişinin/kişilerin programdan faydalanmasını sağlayabilir miyim?</a:t>
            </a:r>
          </a:p>
          <a:p>
            <a:pPr marL="342900" indent="-342900" algn="just">
              <a:buFont typeface="Arial" panose="020B0604020202020204" pitchFamily="34" charset="0"/>
              <a:buChar char="•"/>
            </a:pPr>
            <a:r>
              <a:rPr lang="tr-TR" sz="2200" dirty="0"/>
              <a:t>Evet, gerekli şartları sağlaması şartıyla işverenlerimiz tarafından seçilen kişilerin programdan yararlanması mümkündür.</a:t>
            </a:r>
          </a:p>
          <a:p>
            <a:pPr marL="342900" indent="-342900">
              <a:buFont typeface="Arial" panose="020B0604020202020204" pitchFamily="34" charset="0"/>
              <a:buChar char="•"/>
            </a:pPr>
            <a:endParaRPr lang="tr-TR" sz="2400" dirty="0"/>
          </a:p>
          <a:p>
            <a:pPr algn="just"/>
            <a:r>
              <a:rPr lang="tr-TR" sz="2200" b="1" i="1" dirty="0"/>
              <a:t>S) Katılımda Aranan %50 GKSS/UK olma zorunluluğu istihdam sürecinde de geçerli mi?</a:t>
            </a:r>
          </a:p>
          <a:p>
            <a:pPr marL="285750" indent="-285750" algn="just">
              <a:buFont typeface="Arial" panose="020B0604020202020204" pitchFamily="34" charset="0"/>
              <a:buChar char="•"/>
            </a:pPr>
            <a:r>
              <a:rPr lang="tr-TR" sz="2200" dirty="0"/>
              <a:t>Hayır, işveren </a:t>
            </a:r>
            <a:r>
              <a:rPr lang="tr-TR" sz="2200" dirty="0" smtClean="0"/>
              <a:t>%20 </a:t>
            </a:r>
            <a:r>
              <a:rPr lang="tr-TR" sz="2200" dirty="0"/>
              <a:t>oranındaki istihdam taahhüdünü program katılımcılarından uygun gördükleri ile sağlayabilir. </a:t>
            </a:r>
          </a:p>
          <a:p>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86792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916876" cy="369291"/>
          </a:xfrm>
          <a:prstGeom prst="rect">
            <a:avLst/>
          </a:prstGeom>
          <a:noFill/>
          <a:ln>
            <a:noFill/>
          </a:ln>
        </p:spPr>
        <p:txBody>
          <a:bodyPr spcFirstLastPara="1" wrap="square" lIns="91425" tIns="45700" rIns="91425" bIns="45700" anchor="t" anchorCtr="0">
            <a:spAutoFit/>
          </a:bodyPr>
          <a:lstStyle/>
          <a:p>
            <a:pPr lvl="0"/>
            <a:r>
              <a:rPr lang="tr-TR" sz="1800" dirty="0">
                <a:solidFill>
                  <a:schemeClr val="lt1"/>
                </a:solidFill>
              </a:rPr>
              <a:t>Uygulamalı Eğitim Programı Nedir?</a:t>
            </a:r>
          </a:p>
        </p:txBody>
      </p:sp>
      <p:sp>
        <p:nvSpPr>
          <p:cNvPr id="11" name="Dikdörtgen 10">
            <a:extLst>
              <a:ext uri="{FF2B5EF4-FFF2-40B4-BE49-F238E27FC236}">
                <a16:creationId xmlns:a16="http://schemas.microsoft.com/office/drawing/2014/main" id="{37833CD2-1A17-409C-960E-DB9543420891}"/>
              </a:ext>
            </a:extLst>
          </p:cNvPr>
          <p:cNvSpPr/>
          <p:nvPr/>
        </p:nvSpPr>
        <p:spPr>
          <a:xfrm>
            <a:off x="304800" y="905163"/>
            <a:ext cx="11360727" cy="369332"/>
          </a:xfrm>
          <a:prstGeom prst="rect">
            <a:avLst/>
          </a:prstGeom>
        </p:spPr>
        <p:txBody>
          <a:bodyPr wrap="square">
            <a:spAutoFit/>
          </a:bodyPr>
          <a:lstStyle/>
          <a:p>
            <a:pPr algn="just">
              <a:spcBef>
                <a:spcPts val="1200"/>
              </a:spcBef>
              <a:spcAft>
                <a:spcPts val="300"/>
              </a:spcAft>
              <a:buClr>
                <a:srgbClr val="9D1D1D"/>
              </a:buClr>
              <a:buSzPts val="2800"/>
              <a:defRPr/>
            </a:pPr>
            <a:endParaRPr lang="tr-TR" b="1" i="1" u="sng" dirty="0">
              <a:solidFill>
                <a:srgbClr val="226899"/>
              </a:solidFill>
              <a:effectLst>
                <a:outerShdw blurRad="38100" dist="38100" dir="2700000" algn="tl">
                  <a:srgbClr val="000000">
                    <a:alpha val="43137"/>
                  </a:srgbClr>
                </a:outerShdw>
              </a:effectLst>
            </a:endParaRPr>
          </a:p>
        </p:txBody>
      </p:sp>
      <p:pic>
        <p:nvPicPr>
          <p:cNvPr id="2" name="Resim 1">
            <a:extLst>
              <a:ext uri="{FF2B5EF4-FFF2-40B4-BE49-F238E27FC236}">
                <a16:creationId xmlns:a16="http://schemas.microsoft.com/office/drawing/2014/main" id="{B4B81D6A-BCFC-457A-8D0F-C9DA56A333B2}"/>
              </a:ext>
            </a:extLst>
          </p:cNvPr>
          <p:cNvPicPr>
            <a:picLocks noChangeAspect="1"/>
          </p:cNvPicPr>
          <p:nvPr/>
        </p:nvPicPr>
        <p:blipFill>
          <a:blip r:embed="rId3"/>
          <a:stretch>
            <a:fillRect/>
          </a:stretch>
        </p:blipFill>
        <p:spPr>
          <a:xfrm>
            <a:off x="1278612" y="410564"/>
            <a:ext cx="2999774" cy="5567087"/>
          </a:xfrm>
          <a:prstGeom prst="rect">
            <a:avLst/>
          </a:prstGeom>
        </p:spPr>
      </p:pic>
      <p:pic>
        <p:nvPicPr>
          <p:cNvPr id="3" name="Resim 2">
            <a:extLst>
              <a:ext uri="{FF2B5EF4-FFF2-40B4-BE49-F238E27FC236}">
                <a16:creationId xmlns:a16="http://schemas.microsoft.com/office/drawing/2014/main" id="{421AA388-A8F2-484D-9FC0-3E78E6090D52}"/>
              </a:ext>
            </a:extLst>
          </p:cNvPr>
          <p:cNvPicPr>
            <a:picLocks noChangeAspect="1"/>
          </p:cNvPicPr>
          <p:nvPr/>
        </p:nvPicPr>
        <p:blipFill>
          <a:blip r:embed="rId4"/>
          <a:stretch>
            <a:fillRect/>
          </a:stretch>
        </p:blipFill>
        <p:spPr>
          <a:xfrm>
            <a:off x="5985163" y="3340191"/>
            <a:ext cx="5626978" cy="2191624"/>
          </a:xfrm>
          <a:prstGeom prst="rect">
            <a:avLst/>
          </a:prstGeom>
        </p:spPr>
      </p:pic>
      <p:sp>
        <p:nvSpPr>
          <p:cNvPr id="4" name="Ok: Sağ 3">
            <a:extLst>
              <a:ext uri="{FF2B5EF4-FFF2-40B4-BE49-F238E27FC236}">
                <a16:creationId xmlns:a16="http://schemas.microsoft.com/office/drawing/2014/main" id="{1E0D57E0-584A-402E-BF73-D6F4857D006A}"/>
              </a:ext>
            </a:extLst>
          </p:cNvPr>
          <p:cNvSpPr/>
          <p:nvPr/>
        </p:nvSpPr>
        <p:spPr>
          <a:xfrm>
            <a:off x="4736679" y="41936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Picture 22">
            <a:extLst>
              <a:ext uri="{FF2B5EF4-FFF2-40B4-BE49-F238E27FC236}">
                <a16:creationId xmlns:a16="http://schemas.microsoft.com/office/drawing/2014/main" id="{4862999E-C9CA-4379-A40E-A6CBDB60D234}"/>
              </a:ext>
            </a:extLst>
          </p:cNvPr>
          <p:cNvPicPr>
            <a:picLocks noChangeAspect="1"/>
          </p:cNvPicPr>
          <p:nvPr/>
        </p:nvPicPr>
        <p:blipFill>
          <a:blip r:embed="rId5" cstate="print">
            <a:clrChange>
              <a:clrFrom>
                <a:srgbClr val="00B0EC"/>
              </a:clrFrom>
              <a:clrTo>
                <a:srgbClr val="00B0EC">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aintStrokes/>
                    </a14:imgEffect>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6217766" y="1867658"/>
            <a:ext cx="5837223" cy="701348"/>
          </a:xfrm>
          <a:prstGeom prst="rect">
            <a:avLst/>
          </a:prstGeom>
        </p:spPr>
      </p:pic>
      <p:sp>
        <p:nvSpPr>
          <p:cNvPr id="10" name="Google Shape;57;p6">
            <a:extLst>
              <a:ext uri="{FF2B5EF4-FFF2-40B4-BE49-F238E27FC236}">
                <a16:creationId xmlns:a16="http://schemas.microsoft.com/office/drawing/2014/main" id="{3C7EBDA6-113A-4395-B64E-9CDCDA76E854}"/>
              </a:ext>
            </a:extLst>
          </p:cNvPr>
          <p:cNvSpPr/>
          <p:nvPr/>
        </p:nvSpPr>
        <p:spPr>
          <a:xfrm>
            <a:off x="5882482" y="1874416"/>
            <a:ext cx="5425878" cy="461624"/>
          </a:xfrm>
          <a:prstGeom prst="rect">
            <a:avLst/>
          </a:prstGeom>
          <a:noFill/>
          <a:ln>
            <a:noFill/>
          </a:ln>
        </p:spPr>
        <p:txBody>
          <a:bodyPr spcFirstLastPara="1" wrap="square" lIns="91425" tIns="45700" rIns="91425" bIns="45700" anchor="t" anchorCtr="0">
            <a:spAutoFit/>
          </a:bodyPr>
          <a:lstStyle/>
          <a:p>
            <a:pPr lvl="0"/>
            <a:r>
              <a:rPr lang="tr-TR" sz="2400" b="1" dirty="0">
                <a:solidFill>
                  <a:schemeClr val="bg1"/>
                </a:solidFill>
              </a:rPr>
              <a:t>      Yararlanma Süreci (İş Arayan)</a:t>
            </a:r>
            <a:endParaRPr lang="tr-TR" sz="2400" b="1" dirty="0">
              <a:solidFill>
                <a:schemeClr val="lt1"/>
              </a:solidFill>
            </a:endParaRPr>
          </a:p>
        </p:txBody>
      </p:sp>
    </p:spTree>
    <p:extLst>
      <p:ext uri="{BB962C8B-B14F-4D97-AF65-F5344CB8AC3E}">
        <p14:creationId xmlns:p14="http://schemas.microsoft.com/office/powerpoint/2010/main" val="81138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3048" y="-1483"/>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r>
              <a:rPr lang="tr-TR" dirty="0">
                <a:solidFill>
                  <a:schemeClr val="bg1"/>
                </a:solidFill>
              </a:rPr>
              <a:t>Sıkça Sorulan Sorular</a:t>
            </a:r>
          </a:p>
        </p:txBody>
      </p:sp>
      <p:sp>
        <p:nvSpPr>
          <p:cNvPr id="3" name="Metin kutusu 2">
            <a:extLst>
              <a:ext uri="{FF2B5EF4-FFF2-40B4-BE49-F238E27FC236}">
                <a16:creationId xmlns:a16="http://schemas.microsoft.com/office/drawing/2014/main" id="{0F55682D-5399-4892-9767-EC7898EB78BB}"/>
              </a:ext>
            </a:extLst>
          </p:cNvPr>
          <p:cNvSpPr txBox="1"/>
          <p:nvPr/>
        </p:nvSpPr>
        <p:spPr>
          <a:xfrm>
            <a:off x="660683" y="1565469"/>
            <a:ext cx="10870634" cy="3724096"/>
          </a:xfrm>
          <a:prstGeom prst="rect">
            <a:avLst/>
          </a:prstGeom>
          <a:noFill/>
        </p:spPr>
        <p:txBody>
          <a:bodyPr wrap="square" rtlCol="0">
            <a:spAutoFit/>
          </a:bodyPr>
          <a:lstStyle/>
          <a:p>
            <a:pPr marL="285750" indent="-285750" algn="just">
              <a:buFont typeface="Arial" panose="020B0604020202020204" pitchFamily="34" charset="0"/>
              <a:buChar char="•"/>
            </a:pPr>
            <a:endParaRPr lang="tr-TR" sz="2000" dirty="0"/>
          </a:p>
          <a:p>
            <a:pPr algn="just"/>
            <a:r>
              <a:rPr lang="tr-TR" sz="2400" b="1" i="1" u="sng" dirty="0"/>
              <a:t>Sıkça Sorulan Sorular:</a:t>
            </a:r>
          </a:p>
          <a:p>
            <a:pPr marL="285750" indent="-285750">
              <a:buFont typeface="Arial" panose="020B0604020202020204" pitchFamily="34" charset="0"/>
              <a:buChar char="•"/>
            </a:pPr>
            <a:endParaRPr lang="tr-TR" dirty="0"/>
          </a:p>
          <a:p>
            <a:pPr algn="just"/>
            <a:r>
              <a:rPr lang="tr-TR" sz="2200" b="1" i="1" dirty="0"/>
              <a:t>S) Program katılımcısı yabancı uyruklu kişilerin çalışma izni alma süreci nasıl olacak ?</a:t>
            </a:r>
          </a:p>
          <a:p>
            <a:pPr marL="342900" indent="-342900" algn="just">
              <a:buFont typeface="Arial" panose="020B0604020202020204" pitchFamily="34" charset="0"/>
              <a:buChar char="•"/>
            </a:pPr>
            <a:r>
              <a:rPr lang="tr-TR" sz="2400" dirty="0"/>
              <a:t>Program kapsamında istihdam edilecek olan yabancı uyruklu kişilerin çalışma izinleri ÇSGB Uluslararası İşgücü Genel Müdürlüğü tarafından hızlı bir şekilde verilecektir. </a:t>
            </a:r>
          </a:p>
          <a:p>
            <a:pPr algn="just"/>
            <a:r>
              <a:rPr lang="tr-TR" sz="2200" b="1" i="1" dirty="0"/>
              <a:t>S) Çalışma izni için gerekli olan harç bedeli projeden karşılanacak mı?</a:t>
            </a:r>
          </a:p>
          <a:p>
            <a:pPr marL="342900" indent="-342900" algn="just">
              <a:buFont typeface="Arial" panose="020B0604020202020204" pitchFamily="34" charset="0"/>
              <a:buChar char="•"/>
            </a:pPr>
            <a:r>
              <a:rPr lang="tr-TR" sz="2200" dirty="0"/>
              <a:t>Evet, çalışma izni harç bedeli proje kapsamında karşılanacaktır.</a:t>
            </a:r>
          </a:p>
          <a:p>
            <a:pPr marL="285750" indent="-285750" algn="just">
              <a:buFont typeface="Arial" panose="020B0604020202020204" pitchFamily="34" charset="0"/>
              <a:buChar char="•"/>
            </a:pPr>
            <a:endParaRPr lang="tr-TR" dirty="0"/>
          </a:p>
          <a:p>
            <a:pPr marL="285750" indent="-285750">
              <a:buFont typeface="Wingdings" panose="05000000000000000000" pitchFamily="2" charset="2"/>
              <a:buChar char="ü"/>
            </a:pPr>
            <a:endParaRPr lang="tr-TR" dirty="0"/>
          </a:p>
        </p:txBody>
      </p:sp>
    </p:spTree>
    <p:extLst>
      <p:ext uri="{BB962C8B-B14F-4D97-AF65-F5344CB8AC3E}">
        <p14:creationId xmlns:p14="http://schemas.microsoft.com/office/powerpoint/2010/main" val="276535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6" name="Metin kutusu 5">
            <a:extLst>
              <a:ext uri="{FF2B5EF4-FFF2-40B4-BE49-F238E27FC236}">
                <a16:creationId xmlns:a16="http://schemas.microsoft.com/office/drawing/2014/main" id="{D0996CC4-4DEA-4F4A-A368-974F86467BC5}"/>
              </a:ext>
            </a:extLst>
          </p:cNvPr>
          <p:cNvSpPr txBox="1"/>
          <p:nvPr/>
        </p:nvSpPr>
        <p:spPr>
          <a:xfrm>
            <a:off x="1133382" y="3027176"/>
            <a:ext cx="9925235" cy="1200329"/>
          </a:xfrm>
          <a:prstGeom prst="rect">
            <a:avLst/>
          </a:prstGeom>
          <a:noFill/>
        </p:spPr>
        <p:txBody>
          <a:bodyPr wrap="square" rtlCol="0">
            <a:spAutoFit/>
          </a:bodyPr>
          <a:lstStyle/>
          <a:p>
            <a:pPr algn="ctr"/>
            <a:r>
              <a:rPr lang="tr-TR" sz="3600" b="1" dirty="0">
                <a:solidFill>
                  <a:schemeClr val="accent1">
                    <a:lumMod val="50000"/>
                  </a:schemeClr>
                </a:solidFill>
              </a:rPr>
              <a:t>TEŞEKKÜRLER</a:t>
            </a:r>
          </a:p>
          <a:p>
            <a:pPr algn="ctr"/>
            <a:endParaRPr lang="tr-TR" sz="3600" b="1" dirty="0">
              <a:solidFill>
                <a:schemeClr val="accent1">
                  <a:lumMod val="50000"/>
                </a:schemeClr>
              </a:solidFill>
            </a:endParaRPr>
          </a:p>
        </p:txBody>
      </p:sp>
    </p:spTree>
    <p:extLst>
      <p:ext uri="{BB962C8B-B14F-4D97-AF65-F5344CB8AC3E}">
        <p14:creationId xmlns:p14="http://schemas.microsoft.com/office/powerpoint/2010/main" val="146958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pic>
        <p:nvPicPr>
          <p:cNvPr id="9" name="Picture 22">
            <a:extLst>
              <a:ext uri="{FF2B5EF4-FFF2-40B4-BE49-F238E27FC236}">
                <a16:creationId xmlns:a16="http://schemas.microsoft.com/office/drawing/2014/main" id="{AB94FA6F-44C5-41BB-9013-DE3A28F6818D}"/>
              </a:ext>
            </a:extLst>
          </p:cNvPr>
          <p:cNvPicPr>
            <a:picLocks noChangeAspect="1"/>
          </p:cNvPicPr>
          <p:nvPr/>
        </p:nvPicPr>
        <p:blipFill>
          <a:blip r:embed="rId3" cstate="print">
            <a:clrChange>
              <a:clrFrom>
                <a:srgbClr val="00B0EC"/>
              </a:clrFrom>
              <a:clrTo>
                <a:srgbClr val="00B0EC">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524" y="1775470"/>
            <a:ext cx="5837223" cy="701348"/>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249382" y="1810327"/>
            <a:ext cx="4160167" cy="470924"/>
          </a:xfrm>
          <a:prstGeom prst="rect">
            <a:avLst/>
          </a:prstGeom>
          <a:noFill/>
          <a:ln>
            <a:noFill/>
          </a:ln>
        </p:spPr>
        <p:txBody>
          <a:bodyPr spcFirstLastPara="1" wrap="square" lIns="91425" tIns="45700" rIns="91425" bIns="45700" anchor="t" anchorCtr="0">
            <a:spAutoFit/>
          </a:bodyPr>
          <a:lstStyle/>
          <a:p>
            <a:pPr lvl="0"/>
            <a:r>
              <a:rPr lang="tr-TR" sz="2400" b="1" dirty="0">
                <a:solidFill>
                  <a:schemeClr val="bg1"/>
                </a:solidFill>
              </a:rPr>
              <a:t>     Yararlanma Süreci (İşveren)</a:t>
            </a:r>
            <a:endParaRPr lang="tr-TR" sz="2400" b="1" dirty="0">
              <a:solidFill>
                <a:schemeClr val="lt1"/>
              </a:solidFill>
            </a:endParaRP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r="76262" b="63145"/>
          <a:stretch/>
        </p:blipFill>
        <p:spPr>
          <a:xfrm>
            <a:off x="112436" y="1775470"/>
            <a:ext cx="509693" cy="505781"/>
          </a:xfrm>
          <a:prstGeom prst="ellipse">
            <a:avLst/>
          </a:prstGeom>
          <a:ln>
            <a:noFill/>
          </a:ln>
          <a:effectLst>
            <a:innerShdw blurRad="63500" dist="50800">
              <a:prstClr val="black">
                <a:alpha val="50000"/>
              </a:prstClr>
            </a:innerShdw>
          </a:effectLst>
        </p:spPr>
      </p:pic>
      <p:graphicFrame>
        <p:nvGraphicFramePr>
          <p:cNvPr id="2" name="Diyagram 1">
            <a:extLst>
              <a:ext uri="{FF2B5EF4-FFF2-40B4-BE49-F238E27FC236}">
                <a16:creationId xmlns:a16="http://schemas.microsoft.com/office/drawing/2014/main" id="{012749BC-DF05-4C8F-86E1-A33877C8CC5B}"/>
              </a:ext>
            </a:extLst>
          </p:cNvPr>
          <p:cNvGraphicFramePr/>
          <p:nvPr>
            <p:extLst>
              <p:ext uri="{D42A27DB-BD31-4B8C-83A1-F6EECF244321}">
                <p14:modId xmlns:p14="http://schemas.microsoft.com/office/powerpoint/2010/main" val="3701662591"/>
              </p:ext>
            </p:extLst>
          </p:nvPr>
        </p:nvGraphicFramePr>
        <p:xfrm>
          <a:off x="1157682" y="1342240"/>
          <a:ext cx="10169787" cy="56877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0769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916876" cy="369291"/>
          </a:xfrm>
          <a:prstGeom prst="rect">
            <a:avLst/>
          </a:prstGeom>
          <a:noFill/>
          <a:ln>
            <a:noFill/>
          </a:ln>
        </p:spPr>
        <p:txBody>
          <a:bodyPr spcFirstLastPara="1" wrap="square" lIns="91425" tIns="45700" rIns="91425" bIns="45700" anchor="t" anchorCtr="0">
            <a:spAutoFit/>
          </a:bodyPr>
          <a:lstStyle/>
          <a:p>
            <a:pPr lvl="0"/>
            <a:r>
              <a:rPr lang="tr-TR" sz="1800" dirty="0">
                <a:solidFill>
                  <a:schemeClr val="lt1"/>
                </a:solidFill>
              </a:rPr>
              <a:t>Uygulamalı Eğitim Programı Nedir?</a:t>
            </a:r>
          </a:p>
        </p:txBody>
      </p:sp>
      <p:sp>
        <p:nvSpPr>
          <p:cNvPr id="11" name="Dikdörtgen 10">
            <a:extLst>
              <a:ext uri="{FF2B5EF4-FFF2-40B4-BE49-F238E27FC236}">
                <a16:creationId xmlns:a16="http://schemas.microsoft.com/office/drawing/2014/main" id="{37833CD2-1A17-409C-960E-DB9543420891}"/>
              </a:ext>
            </a:extLst>
          </p:cNvPr>
          <p:cNvSpPr/>
          <p:nvPr/>
        </p:nvSpPr>
        <p:spPr>
          <a:xfrm>
            <a:off x="304800" y="905163"/>
            <a:ext cx="11360727" cy="4362733"/>
          </a:xfrm>
          <a:prstGeom prst="rect">
            <a:avLst/>
          </a:prstGeom>
        </p:spPr>
        <p:txBody>
          <a:bodyPr wrap="square">
            <a:spAutoFit/>
          </a:bodyPr>
          <a:lstStyle/>
          <a:p>
            <a:pPr algn="just">
              <a:spcBef>
                <a:spcPts val="1200"/>
              </a:spcBef>
              <a:spcAft>
                <a:spcPts val="300"/>
              </a:spcAft>
              <a:buClr>
                <a:srgbClr val="9D1D1D"/>
              </a:buClr>
              <a:buSzPts val="2800"/>
              <a:defRPr/>
            </a:pPr>
            <a:endParaRPr lang="tr-TR" b="1" i="1" u="sng" dirty="0">
              <a:solidFill>
                <a:srgbClr val="226899"/>
              </a:solidFill>
              <a:effectLst>
                <a:outerShdw blurRad="38100" dist="38100" dir="2700000" algn="tl">
                  <a:srgbClr val="000000">
                    <a:alpha val="43137"/>
                  </a:srgbClr>
                </a:outerShdw>
              </a:effectLst>
            </a:endParaRPr>
          </a:p>
          <a:p>
            <a:pPr algn="just">
              <a:spcBef>
                <a:spcPts val="1200"/>
              </a:spcBef>
              <a:spcAft>
                <a:spcPts val="300"/>
              </a:spcAft>
              <a:buClr>
                <a:srgbClr val="9D1D1D"/>
              </a:buClr>
              <a:buSzPts val="2800"/>
              <a:defRPr/>
            </a:pPr>
            <a:endParaRPr lang="tr-TR" sz="2000" b="1" i="1" u="sng" dirty="0">
              <a:solidFill>
                <a:schemeClr val="tx1">
                  <a:lumMod val="95000"/>
                  <a:lumOff val="5000"/>
                </a:schemeClr>
              </a:solidFill>
              <a:effectLst>
                <a:outerShdw blurRad="38100" dist="38100" dir="2700000" algn="tl">
                  <a:srgbClr val="000000">
                    <a:alpha val="43137"/>
                  </a:srgbClr>
                </a:outerShdw>
              </a:effectLst>
            </a:endParaRPr>
          </a:p>
          <a:p>
            <a:pPr algn="just">
              <a:spcBef>
                <a:spcPts val="1200"/>
              </a:spcBef>
              <a:spcAft>
                <a:spcPts val="300"/>
              </a:spcAft>
              <a:buClr>
                <a:srgbClr val="9D1D1D"/>
              </a:buClr>
              <a:buSzPts val="2800"/>
              <a:defRPr/>
            </a:pPr>
            <a:r>
              <a:rPr lang="tr-TR" sz="2800" b="1" i="1" u="sng" dirty="0">
                <a:solidFill>
                  <a:schemeClr val="tx1">
                    <a:lumMod val="95000"/>
                    <a:lumOff val="5000"/>
                  </a:schemeClr>
                </a:solidFill>
                <a:effectLst>
                  <a:outerShdw blurRad="38100" dist="38100" dir="2700000" algn="tl">
                    <a:srgbClr val="000000">
                      <a:alpha val="43137"/>
                    </a:srgbClr>
                  </a:outerShdw>
                </a:effectLst>
              </a:rPr>
              <a:t>UEP Süreci:</a:t>
            </a:r>
            <a:endParaRPr lang="tr-TR" sz="2800" b="1" i="1" u="sng" dirty="0">
              <a:solidFill>
                <a:srgbClr val="226899"/>
              </a:solidFill>
              <a:effectLst>
                <a:outerShdw blurRad="38100" dist="38100" dir="2700000" algn="tl">
                  <a:srgbClr val="000000">
                    <a:alpha val="43137"/>
                  </a:srgbClr>
                </a:outerShdw>
              </a:effectLst>
            </a:endParaRPr>
          </a:p>
          <a:p>
            <a:pPr algn="ctr"/>
            <a:endParaRPr lang="tr-TR" sz="3200" b="1" u="sng" dirty="0" smtClean="0"/>
          </a:p>
          <a:p>
            <a:pPr algn="ctr"/>
            <a:r>
              <a:rPr lang="tr-TR" sz="3200" b="1" u="sng" dirty="0" smtClean="0"/>
              <a:t>Program </a:t>
            </a:r>
            <a:r>
              <a:rPr lang="tr-TR" sz="3200" b="1" u="sng" dirty="0"/>
              <a:t>Uygulama </a:t>
            </a:r>
            <a:r>
              <a:rPr lang="tr-TR" sz="3200" b="1" u="sng" dirty="0" smtClean="0"/>
              <a:t>Süreci (</a:t>
            </a:r>
            <a:r>
              <a:rPr lang="tr-TR" sz="3200" b="1" u="sng" dirty="0"/>
              <a:t>İş Veren)</a:t>
            </a:r>
            <a:endParaRPr lang="tr-TR" sz="3200" dirty="0"/>
          </a:p>
          <a:p>
            <a:pPr marL="342900" lvl="0" indent="-342900" algn="ctr">
              <a:buFont typeface="+mj-lt"/>
              <a:buAutoNum type="arabicPeriod"/>
            </a:pPr>
            <a:r>
              <a:rPr lang="tr-TR" sz="2400" dirty="0"/>
              <a:t>İŞKUR Kaydı </a:t>
            </a:r>
          </a:p>
          <a:p>
            <a:pPr marL="342900" lvl="0" indent="-342900" algn="ctr">
              <a:buFont typeface="+mj-lt"/>
              <a:buAutoNum type="arabicPeriod"/>
            </a:pPr>
            <a:r>
              <a:rPr lang="tr-TR" sz="2400" dirty="0"/>
              <a:t>Sözleşmenin İmzalanması </a:t>
            </a:r>
          </a:p>
          <a:p>
            <a:pPr marL="342900" lvl="0" indent="-342900" algn="ctr">
              <a:buFont typeface="+mj-lt"/>
              <a:buAutoNum type="arabicPeriod"/>
            </a:pPr>
            <a:r>
              <a:rPr lang="tr-TR" sz="2400" dirty="0"/>
              <a:t>Programın Başlatılması </a:t>
            </a:r>
          </a:p>
          <a:p>
            <a:pPr marL="342900" indent="-342900" algn="ctr">
              <a:buFont typeface="+mj-lt"/>
              <a:buAutoNum type="arabicPeriod"/>
            </a:pPr>
            <a:r>
              <a:rPr lang="tr-TR" sz="2400" dirty="0"/>
              <a:t>Programın Uygulanması</a:t>
            </a:r>
          </a:p>
          <a:p>
            <a:pPr marL="342900" indent="-342900" algn="ctr">
              <a:buFont typeface="+mj-lt"/>
              <a:buAutoNum type="arabicPeriod"/>
            </a:pPr>
            <a:r>
              <a:rPr lang="tr-TR" sz="2400" dirty="0"/>
              <a:t>İstihdam Süreci</a:t>
            </a:r>
          </a:p>
        </p:txBody>
      </p:sp>
    </p:spTree>
    <p:extLst>
      <p:ext uri="{BB962C8B-B14F-4D97-AF65-F5344CB8AC3E}">
        <p14:creationId xmlns:p14="http://schemas.microsoft.com/office/powerpoint/2010/main" val="200998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916876" cy="369291"/>
          </a:xfrm>
          <a:prstGeom prst="rect">
            <a:avLst/>
          </a:prstGeom>
          <a:noFill/>
          <a:ln>
            <a:noFill/>
          </a:ln>
        </p:spPr>
        <p:txBody>
          <a:bodyPr spcFirstLastPara="1" wrap="square" lIns="91425" tIns="45700" rIns="91425" bIns="45700" anchor="t" anchorCtr="0">
            <a:spAutoFit/>
          </a:bodyPr>
          <a:lstStyle/>
          <a:p>
            <a:pPr lvl="0"/>
            <a:r>
              <a:rPr lang="tr-TR" sz="1800" dirty="0">
                <a:solidFill>
                  <a:schemeClr val="lt1"/>
                </a:solidFill>
              </a:rPr>
              <a:t>Uygulamalı Eğitim Programı Nedir?</a:t>
            </a:r>
          </a:p>
        </p:txBody>
      </p:sp>
      <p:sp>
        <p:nvSpPr>
          <p:cNvPr id="11" name="Dikdörtgen 10">
            <a:extLst>
              <a:ext uri="{FF2B5EF4-FFF2-40B4-BE49-F238E27FC236}">
                <a16:creationId xmlns:a16="http://schemas.microsoft.com/office/drawing/2014/main" id="{37833CD2-1A17-409C-960E-DB9543420891}"/>
              </a:ext>
            </a:extLst>
          </p:cNvPr>
          <p:cNvSpPr/>
          <p:nvPr/>
        </p:nvSpPr>
        <p:spPr>
          <a:xfrm>
            <a:off x="304800" y="905163"/>
            <a:ext cx="11360727" cy="4362733"/>
          </a:xfrm>
          <a:prstGeom prst="rect">
            <a:avLst/>
          </a:prstGeom>
        </p:spPr>
        <p:txBody>
          <a:bodyPr wrap="square">
            <a:spAutoFit/>
          </a:bodyPr>
          <a:lstStyle/>
          <a:p>
            <a:pPr algn="just">
              <a:spcBef>
                <a:spcPts val="1200"/>
              </a:spcBef>
              <a:spcAft>
                <a:spcPts val="300"/>
              </a:spcAft>
              <a:buClr>
                <a:srgbClr val="9D1D1D"/>
              </a:buClr>
              <a:buSzPts val="2800"/>
              <a:defRPr/>
            </a:pPr>
            <a:endParaRPr lang="tr-TR" b="1" i="1" u="sng" dirty="0">
              <a:solidFill>
                <a:srgbClr val="226899"/>
              </a:solidFill>
              <a:effectLst>
                <a:outerShdw blurRad="38100" dist="38100" dir="2700000" algn="tl">
                  <a:srgbClr val="000000">
                    <a:alpha val="43137"/>
                  </a:srgbClr>
                </a:outerShdw>
              </a:effectLst>
            </a:endParaRPr>
          </a:p>
          <a:p>
            <a:pPr algn="just">
              <a:spcBef>
                <a:spcPts val="1200"/>
              </a:spcBef>
              <a:spcAft>
                <a:spcPts val="300"/>
              </a:spcAft>
              <a:buClr>
                <a:srgbClr val="9D1D1D"/>
              </a:buClr>
              <a:buSzPts val="2800"/>
              <a:defRPr/>
            </a:pPr>
            <a:endParaRPr lang="tr-TR" sz="2000" b="1" i="1" u="sng" dirty="0">
              <a:solidFill>
                <a:schemeClr val="tx1">
                  <a:lumMod val="95000"/>
                  <a:lumOff val="5000"/>
                </a:schemeClr>
              </a:solidFill>
              <a:effectLst>
                <a:outerShdw blurRad="38100" dist="38100" dir="2700000" algn="tl">
                  <a:srgbClr val="000000">
                    <a:alpha val="43137"/>
                  </a:srgbClr>
                </a:outerShdw>
              </a:effectLst>
            </a:endParaRPr>
          </a:p>
          <a:p>
            <a:pPr algn="just">
              <a:spcBef>
                <a:spcPts val="1200"/>
              </a:spcBef>
              <a:spcAft>
                <a:spcPts val="300"/>
              </a:spcAft>
              <a:buClr>
                <a:srgbClr val="9D1D1D"/>
              </a:buClr>
              <a:buSzPts val="2800"/>
              <a:defRPr/>
            </a:pPr>
            <a:r>
              <a:rPr lang="tr-TR" sz="2800" b="1" i="1" u="sng" dirty="0" smtClean="0">
                <a:solidFill>
                  <a:schemeClr val="tx1">
                    <a:lumMod val="95000"/>
                    <a:lumOff val="5000"/>
                  </a:schemeClr>
                </a:solidFill>
                <a:effectLst>
                  <a:outerShdw blurRad="38100" dist="38100" dir="2700000" algn="tl">
                    <a:srgbClr val="000000">
                      <a:alpha val="43137"/>
                    </a:srgbClr>
                  </a:outerShdw>
                </a:effectLst>
              </a:rPr>
              <a:t>UEP Süreci:</a:t>
            </a:r>
            <a:endParaRPr lang="tr-TR" sz="2800" b="1" i="1" u="sng" dirty="0" smtClean="0">
              <a:solidFill>
                <a:srgbClr val="226899"/>
              </a:solidFill>
              <a:effectLst>
                <a:outerShdw blurRad="38100" dist="38100" dir="2700000" algn="tl">
                  <a:srgbClr val="000000">
                    <a:alpha val="43137"/>
                  </a:srgbClr>
                </a:outerShdw>
              </a:effectLst>
            </a:endParaRPr>
          </a:p>
          <a:p>
            <a:pPr algn="ctr"/>
            <a:endParaRPr lang="tr-TR" sz="3200" b="1" u="sng" dirty="0"/>
          </a:p>
          <a:p>
            <a:pPr algn="ctr"/>
            <a:r>
              <a:rPr lang="tr-TR" sz="3200" b="1" u="sng" dirty="0"/>
              <a:t>Program Uygulama </a:t>
            </a:r>
            <a:r>
              <a:rPr lang="tr-TR" sz="3200" b="1" u="sng" dirty="0" smtClean="0"/>
              <a:t>Süreci (</a:t>
            </a:r>
            <a:r>
              <a:rPr lang="tr-TR" sz="3200" b="1" u="sng" dirty="0"/>
              <a:t>İş Arayan)</a:t>
            </a:r>
            <a:endParaRPr lang="tr-TR" sz="3200" dirty="0"/>
          </a:p>
          <a:p>
            <a:pPr marL="342900" lvl="0" indent="-342900" algn="ctr">
              <a:buFont typeface="+mj-lt"/>
              <a:buAutoNum type="arabicPeriod"/>
            </a:pPr>
            <a:r>
              <a:rPr lang="tr-TR" sz="2400" dirty="0"/>
              <a:t>İŞKUR Kaydı</a:t>
            </a:r>
          </a:p>
          <a:p>
            <a:pPr marL="342900" lvl="0" indent="-342900" algn="ctr">
              <a:buFont typeface="+mj-lt"/>
              <a:buAutoNum type="arabicPeriod"/>
            </a:pPr>
            <a:r>
              <a:rPr lang="tr-TR" sz="2400" dirty="0"/>
              <a:t>İş ve Meslek Danışmanlığı Hizmeti</a:t>
            </a:r>
          </a:p>
          <a:p>
            <a:pPr marL="342900" lvl="0" indent="-342900" algn="ctr">
              <a:buFont typeface="+mj-lt"/>
              <a:buAutoNum type="arabicPeriod"/>
            </a:pPr>
            <a:r>
              <a:rPr lang="tr-TR" sz="2400" dirty="0"/>
              <a:t>Uygunluk Onayının Alınması</a:t>
            </a:r>
          </a:p>
          <a:p>
            <a:pPr marL="342900" lvl="0" indent="-342900" algn="ctr">
              <a:buFont typeface="+mj-lt"/>
              <a:buAutoNum type="arabicPeriod"/>
            </a:pPr>
            <a:r>
              <a:rPr lang="tr-TR" sz="2400" dirty="0"/>
              <a:t>Sözleşmenin İmzalanması </a:t>
            </a:r>
          </a:p>
          <a:p>
            <a:pPr marL="342900" lvl="0" indent="-342900" algn="ctr">
              <a:buFont typeface="+mj-lt"/>
              <a:buAutoNum type="arabicPeriod"/>
            </a:pPr>
            <a:r>
              <a:rPr lang="tr-TR" sz="2400" dirty="0"/>
              <a:t>Programa Katılım Sağlanması</a:t>
            </a:r>
          </a:p>
        </p:txBody>
      </p:sp>
    </p:spTree>
    <p:extLst>
      <p:ext uri="{BB962C8B-B14F-4D97-AF65-F5344CB8AC3E}">
        <p14:creationId xmlns:p14="http://schemas.microsoft.com/office/powerpoint/2010/main" val="21900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916876" cy="369291"/>
          </a:xfrm>
          <a:prstGeom prst="rect">
            <a:avLst/>
          </a:prstGeom>
          <a:noFill/>
          <a:ln>
            <a:noFill/>
          </a:ln>
        </p:spPr>
        <p:txBody>
          <a:bodyPr spcFirstLastPara="1" wrap="square" lIns="91425" tIns="45700" rIns="91425" bIns="45700" anchor="t" anchorCtr="0">
            <a:spAutoFit/>
          </a:bodyPr>
          <a:lstStyle/>
          <a:p>
            <a:pPr lvl="0"/>
            <a:r>
              <a:rPr lang="tr-TR" sz="1800" dirty="0">
                <a:solidFill>
                  <a:schemeClr val="lt1"/>
                </a:solidFill>
              </a:rPr>
              <a:t>Uygulamalı Eğitim Programı Nedir?</a:t>
            </a:r>
          </a:p>
        </p:txBody>
      </p:sp>
      <p:sp>
        <p:nvSpPr>
          <p:cNvPr id="11" name="Dikdörtgen 10">
            <a:extLst>
              <a:ext uri="{FF2B5EF4-FFF2-40B4-BE49-F238E27FC236}">
                <a16:creationId xmlns:a16="http://schemas.microsoft.com/office/drawing/2014/main" id="{37833CD2-1A17-409C-960E-DB9543420891}"/>
              </a:ext>
            </a:extLst>
          </p:cNvPr>
          <p:cNvSpPr/>
          <p:nvPr/>
        </p:nvSpPr>
        <p:spPr>
          <a:xfrm>
            <a:off x="692494" y="1337425"/>
            <a:ext cx="11360727" cy="5378395"/>
          </a:xfrm>
          <a:prstGeom prst="rect">
            <a:avLst/>
          </a:prstGeom>
        </p:spPr>
        <p:txBody>
          <a:bodyPr wrap="square">
            <a:spAutoFit/>
          </a:bodyPr>
          <a:lstStyle/>
          <a:p>
            <a:pPr algn="just">
              <a:spcBef>
                <a:spcPts val="1200"/>
              </a:spcBef>
              <a:spcAft>
                <a:spcPts val="300"/>
              </a:spcAft>
              <a:buClr>
                <a:srgbClr val="9D1D1D"/>
              </a:buClr>
              <a:buSzPts val="2800"/>
              <a:defRPr/>
            </a:pPr>
            <a:endParaRPr lang="tr-TR" b="1" i="1" u="sng" dirty="0">
              <a:solidFill>
                <a:srgbClr val="226899"/>
              </a:solidFill>
              <a:effectLst>
                <a:outerShdw blurRad="38100" dist="38100" dir="2700000" algn="tl">
                  <a:srgbClr val="000000">
                    <a:alpha val="43137"/>
                  </a:srgbClr>
                </a:outerShdw>
              </a:effectLst>
            </a:endParaRPr>
          </a:p>
          <a:p>
            <a:pPr algn="just">
              <a:spcBef>
                <a:spcPts val="1200"/>
              </a:spcBef>
              <a:spcAft>
                <a:spcPts val="300"/>
              </a:spcAft>
              <a:buClr>
                <a:srgbClr val="9D1D1D"/>
              </a:buClr>
              <a:buSzPts val="2800"/>
              <a:defRPr/>
            </a:pPr>
            <a:r>
              <a:rPr lang="tr-TR" sz="2400" b="1" i="1" u="sng" dirty="0"/>
              <a:t>Programın Amacı:</a:t>
            </a:r>
            <a:endParaRPr lang="tr-TR" sz="1100" b="1" i="1" u="sng" dirty="0"/>
          </a:p>
          <a:p>
            <a:pPr algn="just">
              <a:spcBef>
                <a:spcPts val="1200"/>
              </a:spcBef>
              <a:spcAft>
                <a:spcPts val="300"/>
              </a:spcAft>
              <a:buClr>
                <a:srgbClr val="9D1D1D"/>
              </a:buClr>
              <a:buSzPts val="2800"/>
              <a:defRPr/>
            </a:pPr>
            <a:r>
              <a:rPr lang="tr-TR" dirty="0"/>
              <a:t>Kuruma kayıtlı işsizlerin </a:t>
            </a:r>
            <a:r>
              <a:rPr lang="tr-TR" b="1" dirty="0"/>
              <a:t>mesleki deneyim kazanmalarını </a:t>
            </a:r>
            <a:r>
              <a:rPr lang="tr-TR" dirty="0"/>
              <a:t>sağlamak</a:t>
            </a:r>
            <a:endParaRPr lang="tr-TR" b="1" u="sng" dirty="0"/>
          </a:p>
          <a:p>
            <a:pPr indent="-457200" algn="just">
              <a:lnSpc>
                <a:spcPct val="100000"/>
              </a:lnSpc>
              <a:spcBef>
                <a:spcPts val="1200"/>
              </a:spcBef>
              <a:spcAft>
                <a:spcPts val="300"/>
              </a:spcAft>
              <a:buClr>
                <a:srgbClr val="9D1D1D"/>
              </a:buClr>
              <a:buSzPts val="2800"/>
              <a:buBlip>
                <a:blip r:embed="rId3"/>
              </a:buBlip>
              <a:defRPr/>
            </a:pPr>
            <a:r>
              <a:rPr lang="tr-TR" dirty="0"/>
              <a:t>Bir programın düzenlenmesine karar verilirken katılımcıların program sonunda </a:t>
            </a:r>
            <a:r>
              <a:rPr lang="tr-TR" i="1" dirty="0"/>
              <a:t>mesleki deneyim kazanıp kazanamayacağı </a:t>
            </a:r>
            <a:r>
              <a:rPr lang="tr-TR" dirty="0"/>
              <a:t>göz önünde bulundurulmalıdır.</a:t>
            </a:r>
            <a:endParaRPr lang="tr-TR" i="1" dirty="0"/>
          </a:p>
          <a:p>
            <a:pPr algn="just">
              <a:spcBef>
                <a:spcPts val="1200"/>
              </a:spcBef>
              <a:spcAft>
                <a:spcPts val="300"/>
              </a:spcAft>
              <a:buClr>
                <a:srgbClr val="9D1D1D"/>
              </a:buClr>
              <a:buSzPts val="2800"/>
              <a:defRPr/>
            </a:pPr>
            <a:r>
              <a:rPr lang="tr-TR" sz="2400" b="1" i="1" u="sng" dirty="0"/>
              <a:t>Program Düzenlenebilecek Meslekler:</a:t>
            </a:r>
          </a:p>
          <a:p>
            <a:pPr algn="just">
              <a:spcBef>
                <a:spcPts val="1200"/>
              </a:spcBef>
              <a:spcAft>
                <a:spcPts val="300"/>
              </a:spcAft>
              <a:buClr>
                <a:srgbClr val="9D1D1D"/>
              </a:buClr>
              <a:buSzPts val="2800"/>
              <a:defRPr/>
            </a:pPr>
            <a:endParaRPr lang="tr-TR" sz="300" b="1" i="1" u="sng" dirty="0"/>
          </a:p>
          <a:p>
            <a:pPr indent="-457200" algn="just">
              <a:lnSpc>
                <a:spcPct val="100000"/>
              </a:lnSpc>
              <a:spcBef>
                <a:spcPts val="1200"/>
              </a:spcBef>
              <a:spcAft>
                <a:spcPts val="300"/>
              </a:spcAft>
              <a:buClr>
                <a:srgbClr val="9D1D1D"/>
              </a:buClr>
              <a:buSzPts val="2800"/>
              <a:buBlip>
                <a:blip r:embed="rId3"/>
              </a:buBlip>
              <a:defRPr/>
            </a:pPr>
            <a:r>
              <a:rPr lang="tr-TR" dirty="0"/>
              <a:t>Sadece katılımcının mesleki deneyim kazanmasını sağlayacak mesleklerde program düzenlenebilecektir.</a:t>
            </a:r>
          </a:p>
          <a:p>
            <a:pPr indent="-457200" algn="just">
              <a:lnSpc>
                <a:spcPct val="100000"/>
              </a:lnSpc>
              <a:spcBef>
                <a:spcPts val="1200"/>
              </a:spcBef>
              <a:spcAft>
                <a:spcPts val="300"/>
              </a:spcAft>
              <a:buClr>
                <a:srgbClr val="9D1D1D"/>
              </a:buClr>
              <a:buSzPts val="2800"/>
              <a:buBlip>
                <a:blip r:embed="rId3"/>
              </a:buBlip>
              <a:defRPr/>
            </a:pPr>
            <a:r>
              <a:rPr lang="tr-TR" dirty="0"/>
              <a:t>Türk Meslekler Sözlüğünde (TMS) </a:t>
            </a:r>
            <a:r>
              <a:rPr lang="tr-TR" b="1" dirty="0"/>
              <a:t>Nitelik Gerektirmeyen Meslekler</a:t>
            </a:r>
            <a:r>
              <a:rPr lang="tr-TR" dirty="0"/>
              <a:t> olarak belirlenen mesleklerde program düzenlenemeyecektir. </a:t>
            </a:r>
          </a:p>
          <a:p>
            <a:pPr indent="-457200" algn="just">
              <a:lnSpc>
                <a:spcPct val="100000"/>
              </a:lnSpc>
              <a:spcBef>
                <a:spcPts val="1200"/>
              </a:spcBef>
              <a:spcAft>
                <a:spcPts val="300"/>
              </a:spcAft>
              <a:buClr>
                <a:srgbClr val="9D1D1D"/>
              </a:buClr>
              <a:buSzPts val="2800"/>
              <a:buBlip>
                <a:blip r:embed="rId3"/>
              </a:buBlip>
              <a:defRPr/>
            </a:pPr>
            <a:r>
              <a:rPr lang="tr-TR" dirty="0"/>
              <a:t>Bir meslek TMS’de Nitelik Gerektirmeyen Meslekler grubunda yer almamasına rağmen </a:t>
            </a:r>
            <a:r>
              <a:rPr lang="tr-TR" b="1" dirty="0"/>
              <a:t>İl Müdürlüğü tarafından nitelik gerektirmediği değerlendirilmiş </a:t>
            </a:r>
            <a:r>
              <a:rPr lang="tr-TR" dirty="0"/>
              <a:t>ise bu meslekte de program düzenlenemeyecektir. </a:t>
            </a:r>
          </a:p>
          <a:p>
            <a:pPr algn="just">
              <a:lnSpc>
                <a:spcPct val="100000"/>
              </a:lnSpc>
              <a:spcBef>
                <a:spcPts val="1200"/>
              </a:spcBef>
              <a:spcAft>
                <a:spcPts val="300"/>
              </a:spcAft>
              <a:buClr>
                <a:srgbClr val="9D1D1D"/>
              </a:buClr>
              <a:buSzPts val="2800"/>
              <a:defRPr/>
            </a:pPr>
            <a:endParaRPr lang="tr-TR" dirty="0"/>
          </a:p>
        </p:txBody>
      </p:sp>
    </p:spTree>
    <p:extLst>
      <p:ext uri="{BB962C8B-B14F-4D97-AF65-F5344CB8AC3E}">
        <p14:creationId xmlns:p14="http://schemas.microsoft.com/office/powerpoint/2010/main" val="80967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pPr lvl="0"/>
            <a:r>
              <a:rPr lang="tr-TR" dirty="0">
                <a:solidFill>
                  <a:schemeClr val="lt1"/>
                </a:solidFill>
              </a:rPr>
              <a:t>Uygulamalı Eğitim Programı(UEP)</a:t>
            </a:r>
          </a:p>
        </p:txBody>
      </p:sp>
      <p:sp>
        <p:nvSpPr>
          <p:cNvPr id="14" name="Dikdörtgen 13">
            <a:extLst>
              <a:ext uri="{FF2B5EF4-FFF2-40B4-BE49-F238E27FC236}">
                <a16:creationId xmlns:a16="http://schemas.microsoft.com/office/drawing/2014/main" id="{25D70626-FF33-4481-9788-C5AE11DF2F55}"/>
              </a:ext>
            </a:extLst>
          </p:cNvPr>
          <p:cNvSpPr/>
          <p:nvPr/>
        </p:nvSpPr>
        <p:spPr>
          <a:xfrm>
            <a:off x="582125" y="1348486"/>
            <a:ext cx="10501745" cy="4231928"/>
          </a:xfrm>
          <a:prstGeom prst="rect">
            <a:avLst/>
          </a:prstGeom>
        </p:spPr>
        <p:txBody>
          <a:bodyPr wrap="square">
            <a:spAutoFit/>
          </a:bodyPr>
          <a:lstStyle/>
          <a:p>
            <a:pPr>
              <a:spcBef>
                <a:spcPts val="1200"/>
              </a:spcBef>
              <a:spcAft>
                <a:spcPts val="300"/>
              </a:spcAft>
              <a:buClr>
                <a:srgbClr val="9D1D1D"/>
              </a:buClr>
              <a:buSzPts val="2800"/>
              <a:defRPr/>
            </a:pPr>
            <a:endParaRPr lang="tr-TR" b="1" i="1" u="sng" dirty="0">
              <a:solidFill>
                <a:srgbClr val="226899"/>
              </a:solidFill>
              <a:effectLst>
                <a:outerShdw blurRad="38100" dist="38100" dir="2700000" algn="tl">
                  <a:srgbClr val="000000">
                    <a:alpha val="43137"/>
                  </a:srgbClr>
                </a:outerShdw>
              </a:effectLst>
            </a:endParaRPr>
          </a:p>
          <a:p>
            <a:pPr>
              <a:spcBef>
                <a:spcPts val="1200"/>
              </a:spcBef>
              <a:spcAft>
                <a:spcPts val="300"/>
              </a:spcAft>
              <a:buClr>
                <a:srgbClr val="9D1D1D"/>
              </a:buClr>
              <a:buSzPts val="2800"/>
              <a:defRPr/>
            </a:pPr>
            <a:r>
              <a:rPr lang="tr-TR" sz="2400" b="1" i="1" u="sng" dirty="0">
                <a:solidFill>
                  <a:schemeClr val="tx1">
                    <a:lumMod val="95000"/>
                    <a:lumOff val="5000"/>
                  </a:schemeClr>
                </a:solidFill>
              </a:rPr>
              <a:t>Uygulanacak İş Yerleri:</a:t>
            </a:r>
          </a:p>
          <a:p>
            <a:pPr indent="-457200" algn="just">
              <a:lnSpc>
                <a:spcPct val="100000"/>
              </a:lnSpc>
              <a:spcBef>
                <a:spcPts val="1200"/>
              </a:spcBef>
              <a:spcAft>
                <a:spcPts val="300"/>
              </a:spcAft>
              <a:buClr>
                <a:srgbClr val="9D1D1D"/>
              </a:buClr>
              <a:buSzPts val="2800"/>
              <a:buBlip>
                <a:blip r:embed="rId3"/>
              </a:buBlip>
              <a:defRPr/>
            </a:pPr>
            <a:r>
              <a:rPr lang="tr-TR" dirty="0">
                <a:solidFill>
                  <a:schemeClr val="tx1">
                    <a:lumMod val="95000"/>
                    <a:lumOff val="5000"/>
                  </a:schemeClr>
                </a:solidFill>
              </a:rPr>
              <a:t>İş yeri sigorta kaydında yer alan sigortalı sayısını gösterir belgedeki toplam prim gün sayısının otuza bölünmesi sonucu </a:t>
            </a:r>
            <a:r>
              <a:rPr lang="tr-TR" sz="2000" b="1" dirty="0">
                <a:solidFill>
                  <a:schemeClr val="tx1">
                    <a:lumMod val="95000"/>
                    <a:lumOff val="5000"/>
                  </a:schemeClr>
                </a:solidFill>
              </a:rPr>
              <a:t>en az </a:t>
            </a:r>
            <a:r>
              <a:rPr lang="tr-TR" sz="2000" b="1" dirty="0" smtClean="0">
                <a:solidFill>
                  <a:schemeClr val="tx1">
                    <a:lumMod val="95000"/>
                    <a:lumOff val="5000"/>
                  </a:schemeClr>
                </a:solidFill>
              </a:rPr>
              <a:t>2 </a:t>
            </a:r>
            <a:r>
              <a:rPr lang="tr-TR" sz="2000" b="1" dirty="0">
                <a:solidFill>
                  <a:schemeClr val="tx1">
                    <a:lumMod val="95000"/>
                    <a:lumOff val="5000"/>
                  </a:schemeClr>
                </a:solidFill>
              </a:rPr>
              <a:t>sigortalı</a:t>
            </a:r>
            <a:r>
              <a:rPr lang="tr-TR" dirty="0">
                <a:solidFill>
                  <a:schemeClr val="tx1">
                    <a:lumMod val="95000"/>
                    <a:lumOff val="5000"/>
                  </a:schemeClr>
                </a:solidFill>
              </a:rPr>
              <a:t>sının olması,</a:t>
            </a:r>
          </a:p>
          <a:p>
            <a:pPr marL="285750" indent="-285750" algn="just">
              <a:spcBef>
                <a:spcPts val="1200"/>
              </a:spcBef>
              <a:spcAft>
                <a:spcPts val="300"/>
              </a:spcAft>
              <a:buClr>
                <a:srgbClr val="9D1D1D"/>
              </a:buClr>
              <a:buSzPts val="2800"/>
              <a:buFont typeface="Arial" panose="020B0604020202020204" pitchFamily="34" charset="0"/>
              <a:buChar char="•"/>
              <a:defRPr/>
            </a:pPr>
            <a:r>
              <a:rPr lang="tr-TR" dirty="0" smtClean="0">
                <a:solidFill>
                  <a:schemeClr val="tx1">
                    <a:lumMod val="95000"/>
                    <a:lumOff val="5000"/>
                  </a:schemeClr>
                </a:solidFill>
              </a:rPr>
              <a:t>İş </a:t>
            </a:r>
            <a:r>
              <a:rPr lang="tr-TR" dirty="0">
                <a:solidFill>
                  <a:schemeClr val="tx1">
                    <a:lumMod val="95000"/>
                    <a:lumOff val="5000"/>
                  </a:schemeClr>
                </a:solidFill>
              </a:rPr>
              <a:t>yerinin </a:t>
            </a:r>
            <a:r>
              <a:rPr lang="tr-TR" sz="2000" b="1" dirty="0">
                <a:solidFill>
                  <a:schemeClr val="tx1">
                    <a:lumMod val="95000"/>
                    <a:lumOff val="5000"/>
                  </a:schemeClr>
                </a:solidFill>
              </a:rPr>
              <a:t>İŞKUR kaydı </a:t>
            </a:r>
            <a:r>
              <a:rPr lang="tr-TR" dirty="0">
                <a:solidFill>
                  <a:schemeClr val="tx1">
                    <a:lumMod val="95000"/>
                    <a:lumOff val="5000"/>
                  </a:schemeClr>
                </a:solidFill>
              </a:rPr>
              <a:t>olması ve bu kaydın aktif statüde olması, </a:t>
            </a:r>
          </a:p>
          <a:p>
            <a:pPr marL="285750" indent="-285750" algn="just">
              <a:spcBef>
                <a:spcPts val="1200"/>
              </a:spcBef>
              <a:spcAft>
                <a:spcPts val="300"/>
              </a:spcAft>
              <a:buClr>
                <a:srgbClr val="9D1D1D"/>
              </a:buClr>
              <a:buSzPts val="2800"/>
              <a:buFont typeface="Arial" panose="020B0604020202020204" pitchFamily="34" charset="0"/>
              <a:buChar char="•"/>
              <a:defRPr/>
            </a:pPr>
            <a:r>
              <a:rPr lang="tr-TR" dirty="0" smtClean="0">
                <a:solidFill>
                  <a:schemeClr val="tx1">
                    <a:lumMod val="95000"/>
                    <a:lumOff val="5000"/>
                  </a:schemeClr>
                </a:solidFill>
              </a:rPr>
              <a:t>İş </a:t>
            </a:r>
            <a:r>
              <a:rPr lang="tr-TR" dirty="0">
                <a:solidFill>
                  <a:schemeClr val="tx1">
                    <a:lumMod val="95000"/>
                    <a:lumOff val="5000"/>
                  </a:schemeClr>
                </a:solidFill>
              </a:rPr>
              <a:t>yerinin vergi ve sosyal güvenlik numaralarının </a:t>
            </a:r>
            <a:r>
              <a:rPr lang="tr-TR" b="1" dirty="0">
                <a:solidFill>
                  <a:schemeClr val="tx1">
                    <a:lumMod val="95000"/>
                    <a:lumOff val="5000"/>
                  </a:schemeClr>
                </a:solidFill>
              </a:rPr>
              <a:t>doğrulanmış</a:t>
            </a:r>
            <a:r>
              <a:rPr lang="tr-TR" dirty="0">
                <a:solidFill>
                  <a:schemeClr val="tx1">
                    <a:lumMod val="95000"/>
                    <a:lumOff val="5000"/>
                  </a:schemeClr>
                </a:solidFill>
              </a:rPr>
              <a:t> olması,</a:t>
            </a:r>
          </a:p>
          <a:p>
            <a:pPr marL="285750" indent="-285750" algn="just">
              <a:spcBef>
                <a:spcPts val="1200"/>
              </a:spcBef>
              <a:spcAft>
                <a:spcPts val="300"/>
              </a:spcAft>
              <a:buClr>
                <a:srgbClr val="9D1D1D"/>
              </a:buClr>
              <a:buSzPts val="2800"/>
              <a:buFont typeface="Arial" panose="020B0604020202020204" pitchFamily="34" charset="0"/>
              <a:buChar char="•"/>
              <a:defRPr/>
            </a:pPr>
            <a:r>
              <a:rPr lang="tr-TR" dirty="0" smtClean="0">
                <a:solidFill>
                  <a:schemeClr val="tx1">
                    <a:lumMod val="95000"/>
                    <a:lumOff val="5000"/>
                  </a:schemeClr>
                </a:solidFill>
              </a:rPr>
              <a:t>Program </a:t>
            </a:r>
            <a:r>
              <a:rPr lang="tr-TR" dirty="0">
                <a:solidFill>
                  <a:schemeClr val="tx1">
                    <a:lumMod val="95000"/>
                    <a:lumOff val="5000"/>
                  </a:schemeClr>
                </a:solidFill>
              </a:rPr>
              <a:t>için kendisine belirlenen kontenjanın </a:t>
            </a:r>
            <a:r>
              <a:rPr lang="tr-TR" sz="2000" b="1" dirty="0">
                <a:solidFill>
                  <a:schemeClr val="tx1">
                    <a:lumMod val="95000"/>
                    <a:lumOff val="5000"/>
                  </a:schemeClr>
                </a:solidFill>
              </a:rPr>
              <a:t>en az %50’sinin Geçici </a:t>
            </a:r>
            <a:r>
              <a:rPr lang="tr-TR" sz="2000" b="1" dirty="0" smtClean="0">
                <a:solidFill>
                  <a:schemeClr val="tx1">
                    <a:lumMod val="95000"/>
                    <a:lumOff val="5000"/>
                  </a:schemeClr>
                </a:solidFill>
              </a:rPr>
              <a:t>Koruma, Uluslararası </a:t>
            </a:r>
            <a:r>
              <a:rPr lang="tr-TR" sz="2000" b="1" dirty="0">
                <a:solidFill>
                  <a:schemeClr val="tx1">
                    <a:lumMod val="95000"/>
                    <a:lumOff val="5000"/>
                  </a:schemeClr>
                </a:solidFill>
              </a:rPr>
              <a:t>Koruma</a:t>
            </a:r>
            <a:r>
              <a:rPr lang="tr-TR" dirty="0">
                <a:solidFill>
                  <a:schemeClr val="tx1">
                    <a:lumMod val="95000"/>
                    <a:lumOff val="5000"/>
                  </a:schemeClr>
                </a:solidFill>
              </a:rPr>
              <a:t> </a:t>
            </a:r>
            <a:r>
              <a:rPr lang="tr-TR" dirty="0" smtClean="0">
                <a:solidFill>
                  <a:schemeClr val="tx1">
                    <a:lumMod val="95000"/>
                    <a:lumOff val="5000"/>
                  </a:schemeClr>
                </a:solidFill>
              </a:rPr>
              <a:t>statüsünde veya </a:t>
            </a:r>
            <a:r>
              <a:rPr lang="tr-TR" b="1" dirty="0">
                <a:solidFill>
                  <a:schemeClr val="tx1">
                    <a:lumMod val="95000"/>
                    <a:lumOff val="5000"/>
                  </a:schemeClr>
                </a:solidFill>
              </a:rPr>
              <a:t>Uluslararası Koruma </a:t>
            </a:r>
            <a:r>
              <a:rPr lang="tr-TR" b="1" dirty="0" smtClean="0">
                <a:solidFill>
                  <a:schemeClr val="tx1">
                    <a:lumMod val="95000"/>
                    <a:lumOff val="5000"/>
                  </a:schemeClr>
                </a:solidFill>
              </a:rPr>
              <a:t>başvuru sahipleri </a:t>
            </a:r>
            <a:r>
              <a:rPr lang="tr-TR" dirty="0" smtClean="0">
                <a:solidFill>
                  <a:schemeClr val="tx1">
                    <a:lumMod val="95000"/>
                    <a:lumOff val="5000"/>
                  </a:schemeClr>
                </a:solidFill>
              </a:rPr>
              <a:t>arasından </a:t>
            </a:r>
            <a:r>
              <a:rPr lang="tr-TR" dirty="0">
                <a:solidFill>
                  <a:schemeClr val="tx1">
                    <a:lumMod val="95000"/>
                    <a:lumOff val="5000"/>
                  </a:schemeClr>
                </a:solidFill>
              </a:rPr>
              <a:t>oluşmasını kabul etmesi,</a:t>
            </a:r>
          </a:p>
          <a:p>
            <a:pPr marL="285750" indent="-285750" algn="just">
              <a:spcBef>
                <a:spcPts val="1200"/>
              </a:spcBef>
              <a:spcAft>
                <a:spcPts val="300"/>
              </a:spcAft>
              <a:buClr>
                <a:srgbClr val="9D1D1D"/>
              </a:buClr>
              <a:buSzPts val="2800"/>
              <a:buFont typeface="Arial" panose="020B0604020202020204" pitchFamily="34" charset="0"/>
              <a:buChar char="•"/>
              <a:defRPr/>
            </a:pPr>
            <a:r>
              <a:rPr lang="tr-TR" dirty="0" smtClean="0">
                <a:solidFill>
                  <a:schemeClr val="tx1">
                    <a:lumMod val="95000"/>
                    <a:lumOff val="5000"/>
                  </a:schemeClr>
                </a:solidFill>
              </a:rPr>
              <a:t>Program </a:t>
            </a:r>
            <a:r>
              <a:rPr lang="tr-TR" dirty="0">
                <a:solidFill>
                  <a:schemeClr val="tx1">
                    <a:lumMod val="95000"/>
                    <a:lumOff val="5000"/>
                  </a:schemeClr>
                </a:solidFill>
              </a:rPr>
              <a:t>sonunda katılımcıların </a:t>
            </a:r>
            <a:r>
              <a:rPr lang="tr-TR" sz="2000" b="1" dirty="0">
                <a:solidFill>
                  <a:schemeClr val="tx1">
                    <a:lumMod val="95000"/>
                    <a:lumOff val="5000"/>
                  </a:schemeClr>
                </a:solidFill>
              </a:rPr>
              <a:t>en az </a:t>
            </a:r>
            <a:r>
              <a:rPr lang="tr-TR" sz="2000" b="1" dirty="0" smtClean="0">
                <a:solidFill>
                  <a:schemeClr val="tx1">
                    <a:lumMod val="95000"/>
                    <a:lumOff val="5000"/>
                  </a:schemeClr>
                </a:solidFill>
              </a:rPr>
              <a:t>%20’sinin </a:t>
            </a:r>
            <a:r>
              <a:rPr lang="tr-TR" dirty="0">
                <a:solidFill>
                  <a:schemeClr val="tx1">
                    <a:lumMod val="95000"/>
                    <a:lumOff val="5000"/>
                  </a:schemeClr>
                </a:solidFill>
              </a:rPr>
              <a:t>60 günden az olmamak üzere program </a:t>
            </a:r>
            <a:r>
              <a:rPr lang="tr-TR" dirty="0" smtClean="0">
                <a:solidFill>
                  <a:schemeClr val="tx1">
                    <a:lumMod val="95000"/>
                    <a:lumOff val="5000"/>
                  </a:schemeClr>
                </a:solidFill>
              </a:rPr>
              <a:t>süresi</a:t>
            </a:r>
            <a:r>
              <a:rPr lang="tr-TR" sz="1600" dirty="0" smtClean="0">
                <a:solidFill>
                  <a:schemeClr val="tx1">
                    <a:lumMod val="95000"/>
                    <a:lumOff val="5000"/>
                  </a:schemeClr>
                </a:solidFill>
              </a:rPr>
              <a:t> </a:t>
            </a:r>
            <a:r>
              <a:rPr lang="tr-TR" dirty="0">
                <a:solidFill>
                  <a:schemeClr val="tx1">
                    <a:lumMod val="95000"/>
                    <a:lumOff val="5000"/>
                  </a:schemeClr>
                </a:solidFill>
              </a:rPr>
              <a:t>kadar süre istihdam etmesi şartları aranmaktadır. </a:t>
            </a:r>
          </a:p>
        </p:txBody>
      </p:sp>
    </p:spTree>
    <p:extLst>
      <p:ext uri="{BB962C8B-B14F-4D97-AF65-F5344CB8AC3E}">
        <p14:creationId xmlns:p14="http://schemas.microsoft.com/office/powerpoint/2010/main" val="400233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pPr lvl="0"/>
            <a:r>
              <a:rPr lang="tr-TR" dirty="0">
                <a:solidFill>
                  <a:schemeClr val="lt1"/>
                </a:solidFill>
              </a:rPr>
              <a:t>Uygulamalı Eğitim Programı(UEP)</a:t>
            </a:r>
          </a:p>
        </p:txBody>
      </p:sp>
      <p:sp>
        <p:nvSpPr>
          <p:cNvPr id="14" name="Dikdörtgen 13">
            <a:extLst>
              <a:ext uri="{FF2B5EF4-FFF2-40B4-BE49-F238E27FC236}">
                <a16:creationId xmlns:a16="http://schemas.microsoft.com/office/drawing/2014/main" id="{40D02C22-B86B-47B5-ADE1-262686D15FF2}"/>
              </a:ext>
            </a:extLst>
          </p:cNvPr>
          <p:cNvSpPr/>
          <p:nvPr/>
        </p:nvSpPr>
        <p:spPr>
          <a:xfrm>
            <a:off x="233451" y="1479605"/>
            <a:ext cx="11208987" cy="5378395"/>
          </a:xfrm>
          <a:prstGeom prst="rect">
            <a:avLst/>
          </a:prstGeom>
        </p:spPr>
        <p:txBody>
          <a:bodyPr wrap="square">
            <a:spAutoFit/>
          </a:bodyPr>
          <a:lstStyle/>
          <a:p>
            <a:pPr marL="95250" indent="0">
              <a:buNone/>
            </a:pPr>
            <a:r>
              <a:rPr lang="tr-TR" sz="2400" b="1" i="1" u="sng" dirty="0"/>
              <a:t>İşveren Kontenjan Hesaplanması:</a:t>
            </a:r>
          </a:p>
          <a:p>
            <a:pPr indent="-457200" algn="just">
              <a:lnSpc>
                <a:spcPct val="100000"/>
              </a:lnSpc>
              <a:spcBef>
                <a:spcPts val="1200"/>
              </a:spcBef>
              <a:spcAft>
                <a:spcPts val="300"/>
              </a:spcAft>
              <a:buClr>
                <a:srgbClr val="9D1D1D"/>
              </a:buClr>
              <a:buSzPts val="2800"/>
              <a:buBlip>
                <a:blip r:embed="rId3"/>
              </a:buBlip>
              <a:defRPr/>
            </a:pPr>
            <a:r>
              <a:rPr lang="tr-TR" dirty="0"/>
              <a:t>İşveren tarafından</a:t>
            </a:r>
            <a:r>
              <a:rPr lang="tr-TR" sz="2000" b="1" dirty="0"/>
              <a:t>, hesaplanan </a:t>
            </a:r>
            <a:r>
              <a:rPr lang="tr-TR" sz="2000" b="1" dirty="0" smtClean="0"/>
              <a:t>sigortalı (</a:t>
            </a:r>
            <a:r>
              <a:rPr lang="tr-TR" sz="2000" b="1" dirty="0"/>
              <a:t>son 12 ay içerisinde olmak kaydıyla SGK’ya bildirilen son 6 aylık prim bilgilerinin 180’e bölünmesiyle hesaplanır) sayısının en fazla %30’una </a:t>
            </a:r>
            <a:r>
              <a:rPr lang="tr-TR" dirty="0"/>
              <a:t>kadar katılımcı talep edilebilecek olup  katılımcı sayısının hesaplamasında ortaya çıkan tüm küsuratlar yukarı yuvarlanacaktır.</a:t>
            </a:r>
          </a:p>
          <a:p>
            <a:pPr algn="just">
              <a:spcBef>
                <a:spcPts val="1200"/>
              </a:spcBef>
              <a:spcAft>
                <a:spcPts val="300"/>
              </a:spcAft>
              <a:buClr>
                <a:srgbClr val="9D1D1D"/>
              </a:buClr>
              <a:buSzPts val="2800"/>
              <a:defRPr/>
            </a:pPr>
            <a:r>
              <a:rPr lang="tr-TR" b="1" u="sng" dirty="0"/>
              <a:t>Çeşitli Hususlar:</a:t>
            </a:r>
          </a:p>
          <a:p>
            <a:pPr algn="just">
              <a:spcBef>
                <a:spcPts val="1200"/>
              </a:spcBef>
              <a:spcAft>
                <a:spcPts val="300"/>
              </a:spcAft>
              <a:buClr>
                <a:srgbClr val="9D1D1D"/>
              </a:buClr>
              <a:buSzPts val="2800"/>
              <a:defRPr/>
            </a:pPr>
            <a:r>
              <a:rPr lang="tr-TR" b="1" dirty="0"/>
              <a:t>İşverenler:</a:t>
            </a:r>
          </a:p>
          <a:p>
            <a:pPr indent="-457200" algn="just">
              <a:lnSpc>
                <a:spcPct val="100000"/>
              </a:lnSpc>
              <a:spcBef>
                <a:spcPts val="600"/>
              </a:spcBef>
              <a:spcAft>
                <a:spcPts val="300"/>
              </a:spcAft>
              <a:buClr>
                <a:srgbClr val="9D1D1D"/>
              </a:buClr>
              <a:buSzPts val="2800"/>
              <a:buBlip>
                <a:blip r:embed="rId3"/>
              </a:buBlip>
              <a:defRPr/>
            </a:pPr>
            <a:r>
              <a:rPr lang="tr-TR" sz="2000" b="1" dirty="0"/>
              <a:t>İşbaşı Eğitim </a:t>
            </a:r>
            <a:r>
              <a:rPr lang="tr-TR" sz="2000" b="1" dirty="0" smtClean="0"/>
              <a:t>Programı (</a:t>
            </a:r>
            <a:r>
              <a:rPr lang="tr-TR" sz="2000" b="1" dirty="0"/>
              <a:t>İEP)</a:t>
            </a:r>
            <a:r>
              <a:rPr lang="tr-TR" dirty="0"/>
              <a:t> düzenledikleri dönemde </a:t>
            </a:r>
            <a:r>
              <a:rPr lang="tr-TR" sz="2000" dirty="0"/>
              <a:t>UEP</a:t>
            </a:r>
            <a:r>
              <a:rPr lang="tr-TR" dirty="0"/>
              <a:t> de düzenleyebileceklerdir.</a:t>
            </a:r>
          </a:p>
          <a:p>
            <a:pPr indent="-457200" algn="just">
              <a:lnSpc>
                <a:spcPct val="100000"/>
              </a:lnSpc>
              <a:spcBef>
                <a:spcPts val="600"/>
              </a:spcBef>
              <a:spcAft>
                <a:spcPts val="300"/>
              </a:spcAft>
              <a:buClr>
                <a:srgbClr val="9D1D1D"/>
              </a:buClr>
              <a:buSzPts val="2800"/>
              <a:buBlip>
                <a:blip r:embed="rId3"/>
              </a:buBlip>
              <a:defRPr/>
            </a:pPr>
            <a:r>
              <a:rPr lang="tr-TR" dirty="0"/>
              <a:t>Aynı işyerinde </a:t>
            </a:r>
            <a:r>
              <a:rPr lang="tr-TR" b="1" dirty="0"/>
              <a:t>birden fazla yabancı kaynaklı programın </a:t>
            </a:r>
            <a:r>
              <a:rPr lang="tr-TR" dirty="0"/>
              <a:t>eş zamanlı olarak düzenlenmesine izin verilmeyecektir.</a:t>
            </a:r>
          </a:p>
          <a:p>
            <a:pPr algn="just">
              <a:spcBef>
                <a:spcPts val="1200"/>
              </a:spcBef>
              <a:spcAft>
                <a:spcPts val="300"/>
              </a:spcAft>
              <a:buClr>
                <a:srgbClr val="9D1D1D"/>
              </a:buClr>
              <a:buSzPts val="2800"/>
              <a:defRPr/>
            </a:pPr>
            <a:r>
              <a:rPr lang="tr-TR" b="1" dirty="0"/>
              <a:t>Katılımcılar:</a:t>
            </a:r>
          </a:p>
          <a:p>
            <a:pPr indent="-457200" algn="just">
              <a:lnSpc>
                <a:spcPct val="100000"/>
              </a:lnSpc>
              <a:spcBef>
                <a:spcPts val="1200"/>
              </a:spcBef>
              <a:spcAft>
                <a:spcPts val="300"/>
              </a:spcAft>
              <a:buClr>
                <a:srgbClr val="9D1D1D"/>
              </a:buClr>
              <a:buSzPts val="2800"/>
              <a:buBlip>
                <a:blip r:embed="rId3"/>
              </a:buBlip>
              <a:defRPr/>
            </a:pPr>
            <a:r>
              <a:rPr lang="tr-TR" dirty="0"/>
              <a:t>Proje kapsamında programlardan 1 kez yararlanılabilecek olup, katılımcı en fazla 2 defa kullanabileceği katılım hakkını doldurmadıysa bu Proje kapsamındaki programlardan da yukarıda belirtilen kısıt çerçevesinde faydalanabilecektir.</a:t>
            </a:r>
          </a:p>
          <a:p>
            <a:pPr indent="-457200" algn="just">
              <a:lnSpc>
                <a:spcPct val="100000"/>
              </a:lnSpc>
              <a:spcBef>
                <a:spcPts val="1200"/>
              </a:spcBef>
              <a:spcAft>
                <a:spcPts val="300"/>
              </a:spcAft>
              <a:buClr>
                <a:srgbClr val="9D1D1D"/>
              </a:buClr>
              <a:buSzPts val="2800"/>
              <a:buBlip>
                <a:blip r:embed="rId3"/>
              </a:buBlip>
              <a:defRPr/>
            </a:pPr>
            <a:endParaRPr lang="tr-TR" i="1" dirty="0">
              <a:solidFill>
                <a:srgbClr val="2268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667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D809F3E-43B4-4F00-8188-790E6F1BE00C}"/>
              </a:ext>
            </a:extLst>
          </p:cNvPr>
          <p:cNvPicPr>
            <a:picLocks noChangeAspect="1"/>
          </p:cNvPicPr>
          <p:nvPr/>
        </p:nvPicPr>
        <p:blipFill>
          <a:blip r:embed="rId2"/>
          <a:stretch>
            <a:fillRect/>
          </a:stretch>
        </p:blipFill>
        <p:spPr>
          <a:xfrm>
            <a:off x="1524" y="0"/>
            <a:ext cx="12188952" cy="6858000"/>
          </a:xfrm>
          <a:prstGeom prst="rect">
            <a:avLst/>
          </a:prstGeom>
        </p:spPr>
      </p:pic>
      <p:sp>
        <p:nvSpPr>
          <p:cNvPr id="8" name="Google Shape;57;p6">
            <a:extLst>
              <a:ext uri="{FF2B5EF4-FFF2-40B4-BE49-F238E27FC236}">
                <a16:creationId xmlns:a16="http://schemas.microsoft.com/office/drawing/2014/main" id="{5A2C4643-1CF6-4D13-A767-CF39E0131AF5}"/>
              </a:ext>
            </a:extLst>
          </p:cNvPr>
          <p:cNvSpPr/>
          <p:nvPr/>
        </p:nvSpPr>
        <p:spPr>
          <a:xfrm>
            <a:off x="1108130" y="1810391"/>
            <a:ext cx="3338363" cy="369291"/>
          </a:xfrm>
          <a:prstGeom prst="rect">
            <a:avLst/>
          </a:prstGeom>
          <a:noFill/>
          <a:ln>
            <a:noFill/>
          </a:ln>
        </p:spPr>
        <p:txBody>
          <a:bodyPr spcFirstLastPara="1" wrap="square" lIns="91425" tIns="45700" rIns="91425" bIns="45700" anchor="t" anchorCtr="0">
            <a:spAutoFit/>
          </a:bodyPr>
          <a:lstStyle/>
          <a:p>
            <a:pPr lvl="0"/>
            <a:r>
              <a:rPr lang="tr-TR" dirty="0">
                <a:solidFill>
                  <a:schemeClr val="lt1"/>
                </a:solidFill>
              </a:rPr>
              <a:t>Uygulamalı Eğitim Programı(UEP)</a:t>
            </a:r>
          </a:p>
        </p:txBody>
      </p:sp>
      <p:sp>
        <p:nvSpPr>
          <p:cNvPr id="14" name="Dikdörtgen 13">
            <a:extLst>
              <a:ext uri="{FF2B5EF4-FFF2-40B4-BE49-F238E27FC236}">
                <a16:creationId xmlns:a16="http://schemas.microsoft.com/office/drawing/2014/main" id="{40D02C22-B86B-47B5-ADE1-262686D15FF2}"/>
              </a:ext>
            </a:extLst>
          </p:cNvPr>
          <p:cNvSpPr/>
          <p:nvPr/>
        </p:nvSpPr>
        <p:spPr>
          <a:xfrm>
            <a:off x="427416" y="1810391"/>
            <a:ext cx="11042732" cy="4355038"/>
          </a:xfrm>
          <a:prstGeom prst="rect">
            <a:avLst/>
          </a:prstGeom>
        </p:spPr>
        <p:txBody>
          <a:bodyPr wrap="square">
            <a:spAutoFit/>
          </a:bodyPr>
          <a:lstStyle/>
          <a:p>
            <a:pPr marL="95250" indent="0">
              <a:buNone/>
            </a:pPr>
            <a:r>
              <a:rPr lang="tr-TR" sz="2400" b="1" i="1" u="sng" dirty="0">
                <a:solidFill>
                  <a:schemeClr val="tx1">
                    <a:lumMod val="95000"/>
                    <a:lumOff val="5000"/>
                  </a:schemeClr>
                </a:solidFill>
              </a:rPr>
              <a:t>Katılımcı Oranları</a:t>
            </a:r>
          </a:p>
          <a:p>
            <a:pPr indent="-457200" algn="just">
              <a:lnSpc>
                <a:spcPct val="100000"/>
              </a:lnSpc>
              <a:spcBef>
                <a:spcPts val="1200"/>
              </a:spcBef>
              <a:spcAft>
                <a:spcPts val="300"/>
              </a:spcAft>
              <a:buClr>
                <a:srgbClr val="9D1D1D"/>
              </a:buClr>
              <a:buSzPts val="2800"/>
              <a:buBlip>
                <a:blip r:embed="rId3"/>
              </a:buBlip>
              <a:defRPr/>
            </a:pPr>
            <a:r>
              <a:rPr lang="tr-TR" dirty="0"/>
              <a:t>Katılımcıların </a:t>
            </a:r>
            <a:r>
              <a:rPr lang="tr-TR" b="1" dirty="0"/>
              <a:t>en az 50%’si </a:t>
            </a:r>
            <a:r>
              <a:rPr lang="tr-TR" dirty="0"/>
              <a:t>Geçici Koruma Altındaki Suriyeli (</a:t>
            </a:r>
            <a:r>
              <a:rPr lang="tr-TR" b="1" dirty="0"/>
              <a:t>GKAS)</a:t>
            </a:r>
            <a:r>
              <a:rPr lang="tr-TR" dirty="0"/>
              <a:t> ve Uluslararası Koruma Statü sahibi yabancı (</a:t>
            </a:r>
            <a:r>
              <a:rPr lang="tr-TR" b="1" dirty="0"/>
              <a:t>UK) </a:t>
            </a:r>
            <a:r>
              <a:rPr lang="tr-TR" dirty="0"/>
              <a:t>olmalıdır.</a:t>
            </a:r>
          </a:p>
          <a:p>
            <a:pPr algn="just">
              <a:spcBef>
                <a:spcPts val="1200"/>
              </a:spcBef>
              <a:spcAft>
                <a:spcPts val="300"/>
              </a:spcAft>
              <a:buClr>
                <a:srgbClr val="9D1D1D"/>
              </a:buClr>
              <a:buSzPts val="2800"/>
              <a:defRPr/>
            </a:pPr>
            <a:r>
              <a:rPr lang="tr-TR" sz="2400" b="1" i="1" u="sng" dirty="0"/>
              <a:t>Kimler Katılabilir?</a:t>
            </a:r>
          </a:p>
          <a:p>
            <a:pPr indent="-457200" algn="just">
              <a:lnSpc>
                <a:spcPct val="100000"/>
              </a:lnSpc>
              <a:spcBef>
                <a:spcPts val="1200"/>
              </a:spcBef>
              <a:spcAft>
                <a:spcPts val="300"/>
              </a:spcAft>
              <a:buClr>
                <a:srgbClr val="9D1D1D"/>
              </a:buClr>
              <a:buSzPts val="2800"/>
              <a:buBlip>
                <a:blip r:embed="rId3"/>
              </a:buBlip>
              <a:defRPr/>
            </a:pPr>
            <a:r>
              <a:rPr lang="tr-TR" b="1" dirty="0">
                <a:solidFill>
                  <a:schemeClr val="tx1">
                    <a:lumMod val="95000"/>
                    <a:lumOff val="5000"/>
                  </a:schemeClr>
                </a:solidFill>
              </a:rPr>
              <a:t>15 yaş</a:t>
            </a:r>
            <a:r>
              <a:rPr lang="tr-TR" dirty="0">
                <a:solidFill>
                  <a:schemeClr val="tx1">
                    <a:lumMod val="95000"/>
                    <a:lumOff val="5000"/>
                  </a:schemeClr>
                </a:solidFill>
              </a:rPr>
              <a:t>ını tamamlamış ve GM tarafından belirlenen üst yaş sınırını aşmamış olmak.</a:t>
            </a:r>
            <a:endParaRPr lang="tr-TR" sz="900" dirty="0">
              <a:solidFill>
                <a:schemeClr val="tx1">
                  <a:lumMod val="95000"/>
                  <a:lumOff val="5000"/>
                </a:schemeClr>
              </a:solidFill>
            </a:endParaRPr>
          </a:p>
          <a:p>
            <a:pPr indent="-457200" algn="just">
              <a:lnSpc>
                <a:spcPct val="100000"/>
              </a:lnSpc>
              <a:spcBef>
                <a:spcPts val="1200"/>
              </a:spcBef>
              <a:spcAft>
                <a:spcPts val="300"/>
              </a:spcAft>
              <a:buClr>
                <a:srgbClr val="9D1D1D"/>
              </a:buClr>
              <a:buSzPts val="2800"/>
              <a:buBlip>
                <a:blip r:embed="rId3"/>
              </a:buBlip>
              <a:defRPr/>
            </a:pPr>
            <a:r>
              <a:rPr lang="tr-TR" dirty="0" smtClean="0">
                <a:solidFill>
                  <a:schemeClr val="tx1">
                    <a:lumMod val="95000"/>
                    <a:lumOff val="5000"/>
                  </a:schemeClr>
                </a:solidFill>
              </a:rPr>
              <a:t>İŞKUR’a </a:t>
            </a:r>
            <a:r>
              <a:rPr lang="tr-TR" b="1" dirty="0">
                <a:solidFill>
                  <a:schemeClr val="tx1">
                    <a:lumMod val="95000"/>
                    <a:lumOff val="5000"/>
                  </a:schemeClr>
                </a:solidFill>
              </a:rPr>
              <a:t>kayıtlı </a:t>
            </a:r>
            <a:r>
              <a:rPr lang="tr-TR" dirty="0">
                <a:solidFill>
                  <a:schemeClr val="tx1">
                    <a:lumMod val="95000"/>
                    <a:lumOff val="5000"/>
                  </a:schemeClr>
                </a:solidFill>
              </a:rPr>
              <a:t>olmak (Aktif Kurum kaydı gerekmektedir), </a:t>
            </a:r>
            <a:r>
              <a:rPr lang="tr-TR" b="1" dirty="0">
                <a:solidFill>
                  <a:schemeClr val="tx1">
                    <a:lumMod val="95000"/>
                    <a:lumOff val="5000"/>
                  </a:schemeClr>
                </a:solidFill>
              </a:rPr>
              <a:t>İMD hizmeti</a:t>
            </a:r>
            <a:r>
              <a:rPr lang="tr-TR" dirty="0">
                <a:solidFill>
                  <a:schemeClr val="tx1">
                    <a:lumMod val="95000"/>
                    <a:lumOff val="5000"/>
                  </a:schemeClr>
                </a:solidFill>
              </a:rPr>
              <a:t>nden faydalanmış olmak.</a:t>
            </a:r>
            <a:endParaRPr lang="tr-TR" sz="900" dirty="0">
              <a:solidFill>
                <a:schemeClr val="tx1">
                  <a:lumMod val="95000"/>
                  <a:lumOff val="5000"/>
                </a:schemeClr>
              </a:solidFill>
            </a:endParaRPr>
          </a:p>
          <a:p>
            <a:pPr indent="-457200" algn="just">
              <a:lnSpc>
                <a:spcPct val="100000"/>
              </a:lnSpc>
              <a:spcBef>
                <a:spcPts val="1200"/>
              </a:spcBef>
              <a:spcAft>
                <a:spcPts val="300"/>
              </a:spcAft>
              <a:buClr>
                <a:srgbClr val="9D1D1D"/>
              </a:buClr>
              <a:buSzPts val="2800"/>
              <a:buBlip>
                <a:blip r:embed="rId3"/>
              </a:buBlip>
              <a:defRPr/>
            </a:pPr>
            <a:r>
              <a:rPr lang="tr-TR" dirty="0">
                <a:solidFill>
                  <a:schemeClr val="tx1">
                    <a:lumMod val="95000"/>
                    <a:lumOff val="5000"/>
                  </a:schemeClr>
                </a:solidFill>
              </a:rPr>
              <a:t>Programa başlama tarihinden itibaren kısa vadeli sigorta kolları kapsamında adına sigorta primi yatırılmamış olmak.   (tarımsal faaliyette bulunanlar – isteğe bağlı sigortalılar – işsizlik ödeneği alanlar hariç).</a:t>
            </a:r>
            <a:endParaRPr lang="tr-TR" sz="900" dirty="0">
              <a:solidFill>
                <a:schemeClr val="tx1">
                  <a:lumMod val="95000"/>
                  <a:lumOff val="5000"/>
                </a:schemeClr>
              </a:solidFill>
            </a:endParaRPr>
          </a:p>
          <a:p>
            <a:pPr indent="-457200" algn="just">
              <a:lnSpc>
                <a:spcPct val="100000"/>
              </a:lnSpc>
              <a:spcBef>
                <a:spcPts val="1200"/>
              </a:spcBef>
              <a:spcAft>
                <a:spcPts val="300"/>
              </a:spcAft>
              <a:buClr>
                <a:srgbClr val="9D1D1D"/>
              </a:buClr>
              <a:buSzPts val="2800"/>
              <a:buBlip>
                <a:blip r:embed="rId3"/>
              </a:buBlip>
              <a:defRPr/>
            </a:pPr>
            <a:r>
              <a:rPr lang="tr-TR" dirty="0">
                <a:solidFill>
                  <a:schemeClr val="tx1">
                    <a:lumMod val="95000"/>
                    <a:lumOff val="5000"/>
                  </a:schemeClr>
                </a:solidFill>
              </a:rPr>
              <a:t>Emekli olmamak.</a:t>
            </a:r>
          </a:p>
          <a:p>
            <a:pPr algn="just">
              <a:lnSpc>
                <a:spcPct val="100000"/>
              </a:lnSpc>
              <a:spcBef>
                <a:spcPts val="1200"/>
              </a:spcBef>
              <a:spcAft>
                <a:spcPts val="300"/>
              </a:spcAft>
              <a:buClr>
                <a:srgbClr val="9D1D1D"/>
              </a:buClr>
              <a:buSzPts val="2800"/>
              <a:defRPr/>
            </a:pPr>
            <a:endParaRPr lang="tr-TR" i="1" dirty="0">
              <a:solidFill>
                <a:srgbClr val="2268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8711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576721e-b0d5-44c5-b246-8cc040c932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038A436003274895A6FF2C4598DB7D" ma:contentTypeVersion="13" ma:contentTypeDescription="Create a new document." ma:contentTypeScope="" ma:versionID="1fb93d0a53cadbc417b2d9371c0d21f4">
  <xsd:schema xmlns:xsd="http://www.w3.org/2001/XMLSchema" xmlns:xs="http://www.w3.org/2001/XMLSchema" xmlns:p="http://schemas.microsoft.com/office/2006/metadata/properties" xmlns:ns3="0576721e-b0d5-44c5-b246-8cc040c93299" xmlns:ns4="bd79b80e-de52-4181-a543-25e1b2da10f7" targetNamespace="http://schemas.microsoft.com/office/2006/metadata/properties" ma:root="true" ma:fieldsID="63bff8baeb87338165bc9d2aa7346979" ns3:_="" ns4:_="">
    <xsd:import namespace="0576721e-b0d5-44c5-b246-8cc040c93299"/>
    <xsd:import namespace="bd79b80e-de52-4181-a543-25e1b2da10f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6721e-b0d5-44c5-b246-8cc040c932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9b80e-de52-4181-a543-25e1b2da10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0248-F9E0-4551-93CC-02693B9EDA13}">
  <ds:schemaRefs>
    <ds:schemaRef ds:uri="http://schemas.microsoft.com/sharepoint/v3/contenttype/forms"/>
  </ds:schemaRefs>
</ds:datastoreItem>
</file>

<file path=customXml/itemProps2.xml><?xml version="1.0" encoding="utf-8"?>
<ds:datastoreItem xmlns:ds="http://schemas.openxmlformats.org/officeDocument/2006/customXml" ds:itemID="{A6A095CD-9489-45C2-A4E2-AD447545D9C8}">
  <ds:schemaRefs>
    <ds:schemaRef ds:uri="http://schemas.microsoft.com/office/2006/metadata/properties"/>
    <ds:schemaRef ds:uri="bd79b80e-de52-4181-a543-25e1b2da10f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576721e-b0d5-44c5-b246-8cc040c93299"/>
    <ds:schemaRef ds:uri="http://www.w3.org/XML/1998/namespace"/>
    <ds:schemaRef ds:uri="http://purl.org/dc/elements/1.1/"/>
  </ds:schemaRefs>
</ds:datastoreItem>
</file>

<file path=customXml/itemProps3.xml><?xml version="1.0" encoding="utf-8"?>
<ds:datastoreItem xmlns:ds="http://schemas.openxmlformats.org/officeDocument/2006/customXml" ds:itemID="{F5B0415C-C08B-4442-883B-0696AD2AA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6721e-b0d5-44c5-b246-8cc040c93299"/>
    <ds:schemaRef ds:uri="bd79b80e-de52-4181-a543-25e1b2da10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1529</TotalTime>
  <Words>1265</Words>
  <Application>Microsoft Office PowerPoint</Application>
  <PresentationFormat>Geniş ekran</PresentationFormat>
  <Paragraphs>171</Paragraphs>
  <Slides>21</Slides>
  <Notes>0</Notes>
  <HiddenSlides>2</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Altay Sevinç</dc:creator>
  <cp:lastModifiedBy>HP</cp:lastModifiedBy>
  <cp:revision>97</cp:revision>
  <dcterms:created xsi:type="dcterms:W3CDTF">2023-06-19T10:38:31Z</dcterms:created>
  <dcterms:modified xsi:type="dcterms:W3CDTF">2024-10-30T11:49:24Z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0x010100AA038A436003274895A6FF2C4598DB7D</vt:lpwstr>
  </property>
</Properties>
</file>